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Arial" charset="1" panose="020B0604020202020204"/>
      <p:regular r:id="rId33"/>
    </p:embeddedFont>
    <p:embeddedFont>
      <p:font typeface="Arial Bold" charset="1" panose="020B0704020202020204"/>
      <p:regular r:id="rId34"/>
    </p:embeddedFont>
    <p:embeddedFont>
      <p:font typeface="Montserrat Bold" charset="1" panose="00000800000000000000"/>
      <p:regular r:id="rId37"/>
    </p:embeddedFont>
    <p:embeddedFont>
      <p:font typeface="Roboto" charset="1" panose="02000000000000000000"/>
      <p:regular r:id="rId38"/>
    </p:embeddedFont>
    <p:embeddedFont>
      <p:font typeface="Montserrat" charset="1" panose="00000500000000000000"/>
      <p:regular r:id="rId41"/>
    </p:embeddedFont>
    <p:embeddedFont>
      <p:font typeface="Roboto Bold" charset="1" panose="02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notesSlides/notesSlide2.xml" Type="http://schemas.openxmlformats.org/officeDocument/2006/relationships/notesSlide"/><Relationship Id="rId36" Target="notesSlides/notesSlide3.xml" Type="http://schemas.openxmlformats.org/officeDocument/2006/relationships/notesSlide"/><Relationship Id="rId37" Target="fonts/font37.fntdata" Type="http://schemas.openxmlformats.org/officeDocument/2006/relationships/font"/><Relationship Id="rId38" Target="fonts/font38.fntdata" Type="http://schemas.openxmlformats.org/officeDocument/2006/relationships/font"/><Relationship Id="rId39" Target="notesSlides/notesSlide4.xml" Type="http://schemas.openxmlformats.org/officeDocument/2006/relationships/notesSlide"/><Relationship Id="rId4" Target="theme/theme1.xml" Type="http://schemas.openxmlformats.org/officeDocument/2006/relationships/theme"/><Relationship Id="rId40" Target="notesSlides/notesSlide5.xml" Type="http://schemas.openxmlformats.org/officeDocument/2006/relationships/notesSlide"/><Relationship Id="rId41" Target="fonts/font41.fntdata" Type="http://schemas.openxmlformats.org/officeDocument/2006/relationships/font"/><Relationship Id="rId42" Target="fonts/font42.fntdata" Type="http://schemas.openxmlformats.org/officeDocument/2006/relationships/font"/><Relationship Id="rId43" Target="notesSlides/notesSlide6.xml" Type="http://schemas.openxmlformats.org/officeDocument/2006/relationships/notesSlide"/><Relationship Id="rId44" Target="notesSlides/notesSlide7.xml" Type="http://schemas.openxmlformats.org/officeDocument/2006/relationships/notesSlide"/><Relationship Id="rId45" Target="notesSlides/notesSlide8.xml" Type="http://schemas.openxmlformats.org/officeDocument/2006/relationships/notesSlide"/><Relationship Id="rId46" Target="notesSlides/notesSlide9.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2.png" Type="http://schemas.openxmlformats.org/officeDocument/2006/relationships/image"/><Relationship Id="rId4" Target="../media/image1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jpeg" Type="http://schemas.openxmlformats.org/officeDocument/2006/relationships/image"/><Relationship Id="rId4" Target="https://pypi.org/project/paho-mqtt/"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jpeg" Type="http://schemas.openxmlformats.org/officeDocument/2006/relationships/image"/><Relationship Id="rId8" Target="../media/VAGzqQChqes.mp4" Type="http://schemas.openxmlformats.org/officeDocument/2006/relationships/video"/><Relationship Id="rId9" Target="../media/VAGzqQChqes.mp4" Type="http://schemas.microsoft.com/office/2007/relationships/media"/></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jpeg" Type="http://schemas.openxmlformats.org/officeDocument/2006/relationships/image"/><Relationship Id="rId7" Target="../media/VAGzqZAn8vA.mp4" Type="http://schemas.openxmlformats.org/officeDocument/2006/relationships/video"/><Relationship Id="rId8" Target="../media/VAGzqZAn8vA.mp4" Type="http://schemas.microsoft.com/office/2007/relationships/media"/></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5.jpeg" Type="http://schemas.openxmlformats.org/officeDocument/2006/relationships/image"/><Relationship Id="rId4" Target="../media/VAGzqcG1aoA.mp4" Type="http://schemas.openxmlformats.org/officeDocument/2006/relationships/video"/><Relationship Id="rId5" Target="../media/VAGzqcG1aoA.mp4" Type="http://schemas.microsoft.com/office/2007/relationships/media"/></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6.jpeg" Type="http://schemas.openxmlformats.org/officeDocument/2006/relationships/image"/><Relationship Id="rId4" Target="../media/VAGzqVB6Wc4.mp4" Type="http://schemas.openxmlformats.org/officeDocument/2006/relationships/video"/><Relationship Id="rId5" Target="../media/VAGzqVB6Wc4.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178518" y="276200"/>
            <a:ext cx="1903344" cy="939248"/>
            <a:chOff x="0" y="0"/>
            <a:chExt cx="2537792" cy="1252330"/>
          </a:xfrm>
        </p:grpSpPr>
        <p:sp>
          <p:nvSpPr>
            <p:cNvPr name="Freeform 3" id="3"/>
            <p:cNvSpPr/>
            <p:nvPr/>
          </p:nvSpPr>
          <p:spPr>
            <a:xfrm flipH="false" flipV="false" rot="0">
              <a:off x="0" y="0"/>
              <a:ext cx="2537841" cy="1252347"/>
            </a:xfrm>
            <a:custGeom>
              <a:avLst/>
              <a:gdLst/>
              <a:ahLst/>
              <a:cxnLst/>
              <a:rect r="r" b="b" t="t" l="l"/>
              <a:pathLst>
                <a:path h="1252347" w="2537841">
                  <a:moveTo>
                    <a:pt x="0" y="0"/>
                  </a:moveTo>
                  <a:lnTo>
                    <a:pt x="2537841" y="0"/>
                  </a:lnTo>
                  <a:lnTo>
                    <a:pt x="2537841" y="1252347"/>
                  </a:lnTo>
                  <a:lnTo>
                    <a:pt x="0" y="1252347"/>
                  </a:lnTo>
                  <a:lnTo>
                    <a:pt x="0" y="0"/>
                  </a:lnTo>
                  <a:close/>
                </a:path>
              </a:pathLst>
            </a:custGeom>
            <a:blipFill>
              <a:blip r:embed="rId3"/>
              <a:stretch>
                <a:fillRect l="-1403" t="0" r="-1401" b="1"/>
              </a:stretch>
            </a:blipFill>
          </p:spPr>
        </p:sp>
      </p:grpSp>
      <p:grpSp>
        <p:nvGrpSpPr>
          <p:cNvPr name="Group 4" id="4"/>
          <p:cNvGrpSpPr>
            <a:grpSpLocks noChangeAspect="true"/>
          </p:cNvGrpSpPr>
          <p:nvPr/>
        </p:nvGrpSpPr>
        <p:grpSpPr>
          <a:xfrm rot="0">
            <a:off x="12584246" y="5719995"/>
            <a:ext cx="3155857" cy="1835550"/>
            <a:chOff x="0" y="0"/>
            <a:chExt cx="4207810" cy="2447400"/>
          </a:xfrm>
        </p:grpSpPr>
        <p:sp>
          <p:nvSpPr>
            <p:cNvPr name="Freeform 5" id="5"/>
            <p:cNvSpPr/>
            <p:nvPr/>
          </p:nvSpPr>
          <p:spPr>
            <a:xfrm flipH="false" flipV="false" rot="0">
              <a:off x="0" y="0"/>
              <a:ext cx="4207764" cy="2447417"/>
            </a:xfrm>
            <a:custGeom>
              <a:avLst/>
              <a:gdLst/>
              <a:ahLst/>
              <a:cxnLst/>
              <a:rect r="r" b="b" t="t" l="l"/>
              <a:pathLst>
                <a:path h="2447417" w="4207764">
                  <a:moveTo>
                    <a:pt x="0" y="0"/>
                  </a:moveTo>
                  <a:lnTo>
                    <a:pt x="4207764" y="0"/>
                  </a:lnTo>
                  <a:lnTo>
                    <a:pt x="4207764" y="2447417"/>
                  </a:lnTo>
                  <a:lnTo>
                    <a:pt x="0" y="2447417"/>
                  </a:lnTo>
                  <a:lnTo>
                    <a:pt x="0" y="0"/>
                  </a:lnTo>
                  <a:close/>
                </a:path>
              </a:pathLst>
            </a:custGeom>
            <a:blipFill>
              <a:blip r:embed="rId4"/>
              <a:stretch>
                <a:fillRect l="0" t="0" r="-1" b="0"/>
              </a:stretch>
            </a:blipFill>
          </p:spPr>
        </p:sp>
      </p:grpSp>
      <p:grpSp>
        <p:nvGrpSpPr>
          <p:cNvPr name="Group 6" id="6"/>
          <p:cNvGrpSpPr/>
          <p:nvPr/>
        </p:nvGrpSpPr>
        <p:grpSpPr>
          <a:xfrm rot="0">
            <a:off x="15740103" y="7675378"/>
            <a:ext cx="2119101" cy="211910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8888" t="0" r="-38888" b="0"/>
              </a:stretch>
            </a:blipFill>
          </p:spPr>
        </p:sp>
      </p:grpSp>
      <p:sp>
        <p:nvSpPr>
          <p:cNvPr name="TextBox 8" id="8"/>
          <p:cNvSpPr txBox="true"/>
          <p:nvPr/>
        </p:nvSpPr>
        <p:spPr>
          <a:xfrm rot="0">
            <a:off x="2435000" y="6219629"/>
            <a:ext cx="7750200" cy="3248025"/>
          </a:xfrm>
          <a:prstGeom prst="rect">
            <a:avLst/>
          </a:prstGeom>
        </p:spPr>
        <p:txBody>
          <a:bodyPr anchor="t" rtlCol="false" tIns="0" lIns="0" bIns="0" rIns="0">
            <a:spAutoFit/>
          </a:bodyPr>
          <a:lstStyle/>
          <a:p>
            <a:pPr algn="l">
              <a:lnSpc>
                <a:spcPts val="2580"/>
              </a:lnSpc>
            </a:pPr>
            <a:r>
              <a:rPr lang="en-US" sz="2150">
                <a:solidFill>
                  <a:srgbClr val="000000"/>
                </a:solidFill>
                <a:latin typeface="Arial"/>
                <a:ea typeface="Arial"/>
                <a:cs typeface="Arial"/>
                <a:sym typeface="Arial"/>
              </a:rPr>
              <a:t>Product Owner: GABRIEL HOFFMANN </a:t>
            </a:r>
          </a:p>
          <a:p>
            <a:pPr algn="l">
              <a:lnSpc>
                <a:spcPts val="2580"/>
              </a:lnSpc>
            </a:pPr>
            <a:r>
              <a:rPr lang="en-US" sz="2150">
                <a:solidFill>
                  <a:srgbClr val="000000"/>
                </a:solidFill>
                <a:latin typeface="Arial"/>
                <a:ea typeface="Arial"/>
                <a:cs typeface="Arial"/>
                <a:sym typeface="Arial"/>
              </a:rPr>
              <a:t>Scrum Master1: BIANCA REIS</a:t>
            </a:r>
          </a:p>
          <a:p>
            <a:pPr algn="l">
              <a:lnSpc>
                <a:spcPts val="2580"/>
              </a:lnSpc>
            </a:pPr>
            <a:r>
              <a:rPr lang="en-US" sz="2150">
                <a:solidFill>
                  <a:srgbClr val="000000"/>
                </a:solidFill>
                <a:latin typeface="Arial"/>
                <a:ea typeface="Arial"/>
                <a:cs typeface="Arial"/>
                <a:sym typeface="Arial"/>
              </a:rPr>
              <a:t>Scrum Master 2: THAYNARA FERREIRA</a:t>
            </a:r>
          </a:p>
          <a:p>
            <a:pPr algn="l">
              <a:lnSpc>
                <a:spcPts val="2580"/>
              </a:lnSpc>
            </a:pPr>
          </a:p>
          <a:p>
            <a:pPr algn="l">
              <a:lnSpc>
                <a:spcPts val="2580"/>
              </a:lnSpc>
            </a:pPr>
            <a:r>
              <a:rPr lang="en-US" sz="2150">
                <a:solidFill>
                  <a:srgbClr val="000000"/>
                </a:solidFill>
                <a:latin typeface="Arial"/>
                <a:ea typeface="Arial"/>
                <a:cs typeface="Arial"/>
                <a:sym typeface="Arial"/>
              </a:rPr>
              <a:t>Scrum Team: </a:t>
            </a:r>
          </a:p>
          <a:p>
            <a:pPr algn="l">
              <a:lnSpc>
                <a:spcPts val="2580"/>
              </a:lnSpc>
            </a:pPr>
            <a:r>
              <a:rPr lang="en-US" sz="2150">
                <a:solidFill>
                  <a:srgbClr val="000000"/>
                </a:solidFill>
                <a:latin typeface="Arial"/>
                <a:ea typeface="Arial"/>
                <a:cs typeface="Arial"/>
                <a:sym typeface="Arial"/>
              </a:rPr>
              <a:t>ARTHUR BISPO</a:t>
            </a:r>
          </a:p>
          <a:p>
            <a:pPr algn="l">
              <a:lnSpc>
                <a:spcPts val="2580"/>
              </a:lnSpc>
            </a:pPr>
            <a:r>
              <a:rPr lang="en-US" sz="2150">
                <a:solidFill>
                  <a:srgbClr val="000000"/>
                </a:solidFill>
                <a:latin typeface="Arial"/>
                <a:ea typeface="Arial"/>
                <a:cs typeface="Arial"/>
                <a:sym typeface="Arial"/>
              </a:rPr>
              <a:t>JESIEL RIBEIRO </a:t>
            </a:r>
          </a:p>
          <a:p>
            <a:pPr algn="l">
              <a:lnSpc>
                <a:spcPts val="2580"/>
              </a:lnSpc>
            </a:pPr>
            <a:r>
              <a:rPr lang="en-US" sz="2150">
                <a:solidFill>
                  <a:srgbClr val="000000"/>
                </a:solidFill>
                <a:latin typeface="Arial"/>
                <a:ea typeface="Arial"/>
                <a:cs typeface="Arial"/>
                <a:sym typeface="Arial"/>
              </a:rPr>
              <a:t>LUCAS CALÁCIO</a:t>
            </a:r>
          </a:p>
          <a:p>
            <a:pPr algn="l">
              <a:lnSpc>
                <a:spcPts val="2580"/>
              </a:lnSpc>
            </a:pPr>
            <a:r>
              <a:rPr lang="en-US" sz="2150">
                <a:solidFill>
                  <a:srgbClr val="000000"/>
                </a:solidFill>
                <a:latin typeface="Arial"/>
                <a:ea typeface="Arial"/>
                <a:cs typeface="Arial"/>
                <a:sym typeface="Arial"/>
              </a:rPr>
              <a:t>THIAGO CUNHA </a:t>
            </a:r>
          </a:p>
          <a:p>
            <a:pPr algn="l">
              <a:lnSpc>
                <a:spcPts val="2580"/>
              </a:lnSpc>
            </a:pPr>
            <a:r>
              <a:rPr lang="en-US" sz="2150">
                <a:solidFill>
                  <a:srgbClr val="000000"/>
                </a:solidFill>
                <a:latin typeface="Arial"/>
                <a:ea typeface="Arial"/>
                <a:cs typeface="Arial"/>
                <a:sym typeface="Arial"/>
              </a:rPr>
              <a:t> </a:t>
            </a:r>
          </a:p>
        </p:txBody>
      </p:sp>
      <p:sp>
        <p:nvSpPr>
          <p:cNvPr name="TextBox 9" id="9"/>
          <p:cNvSpPr txBox="true"/>
          <p:nvPr/>
        </p:nvSpPr>
        <p:spPr>
          <a:xfrm rot="0">
            <a:off x="4427658" y="1907416"/>
            <a:ext cx="10839411" cy="657225"/>
          </a:xfrm>
          <a:prstGeom prst="rect">
            <a:avLst/>
          </a:prstGeom>
        </p:spPr>
        <p:txBody>
          <a:bodyPr anchor="t" rtlCol="false" tIns="0" lIns="0" bIns="0" rIns="0">
            <a:spAutoFit/>
          </a:bodyPr>
          <a:lstStyle/>
          <a:p>
            <a:pPr algn="l">
              <a:lnSpc>
                <a:spcPts val="5040"/>
              </a:lnSpc>
            </a:pPr>
            <a:r>
              <a:rPr lang="en-US" sz="4200">
                <a:solidFill>
                  <a:srgbClr val="000000"/>
                </a:solidFill>
                <a:latin typeface="Arial"/>
                <a:ea typeface="Arial"/>
                <a:cs typeface="Arial"/>
                <a:sym typeface="Arial"/>
              </a:rPr>
              <a:t>PROJETO INTEGRADOR - SPRINT 1 </a:t>
            </a:r>
          </a:p>
        </p:txBody>
      </p:sp>
      <p:sp>
        <p:nvSpPr>
          <p:cNvPr name="TextBox 10" id="10"/>
          <p:cNvSpPr txBox="true"/>
          <p:nvPr/>
        </p:nvSpPr>
        <p:spPr>
          <a:xfrm rot="0">
            <a:off x="11379948" y="7480741"/>
            <a:ext cx="10839411" cy="379751"/>
          </a:xfrm>
          <a:prstGeom prst="rect">
            <a:avLst/>
          </a:prstGeom>
        </p:spPr>
        <p:txBody>
          <a:bodyPr anchor="t" rtlCol="false" tIns="0" lIns="0" bIns="0" rIns="0">
            <a:spAutoFit/>
          </a:bodyPr>
          <a:lstStyle/>
          <a:p>
            <a:pPr algn="l">
              <a:lnSpc>
                <a:spcPts val="2520"/>
              </a:lnSpc>
            </a:pPr>
            <a:r>
              <a:rPr lang="en-US" sz="2100" b="true">
                <a:solidFill>
                  <a:srgbClr val="000000"/>
                </a:solidFill>
                <a:latin typeface="Arial Bold"/>
                <a:ea typeface="Arial Bold"/>
                <a:cs typeface="Arial Bold"/>
                <a:sym typeface="Arial Bold"/>
              </a:rPr>
              <a:t>Cliente:</a:t>
            </a:r>
          </a:p>
        </p:txBody>
      </p:sp>
      <p:sp>
        <p:nvSpPr>
          <p:cNvPr name="TextBox 11" id="11"/>
          <p:cNvSpPr txBox="true"/>
          <p:nvPr/>
        </p:nvSpPr>
        <p:spPr>
          <a:xfrm rot="0">
            <a:off x="2092502" y="3497004"/>
            <a:ext cx="14946249" cy="847725"/>
          </a:xfrm>
          <a:prstGeom prst="rect">
            <a:avLst/>
          </a:prstGeom>
        </p:spPr>
        <p:txBody>
          <a:bodyPr anchor="t" rtlCol="false" tIns="0" lIns="0" bIns="0" rIns="0">
            <a:spAutoFit/>
          </a:bodyPr>
          <a:lstStyle/>
          <a:p>
            <a:pPr algn="l">
              <a:lnSpc>
                <a:spcPts val="6480"/>
              </a:lnSpc>
            </a:pPr>
            <a:r>
              <a:rPr lang="en-US" sz="5400" b="true">
                <a:solidFill>
                  <a:srgbClr val="000000"/>
                </a:solidFill>
                <a:latin typeface="Arial Bold"/>
                <a:ea typeface="Arial Bold"/>
                <a:cs typeface="Arial Bold"/>
                <a:sym typeface="Arial Bold"/>
              </a:rPr>
              <a:t>Padronização Visual de Gabaritos e Brocas</a:t>
            </a:r>
          </a:p>
        </p:txBody>
      </p:sp>
      <p:sp>
        <p:nvSpPr>
          <p:cNvPr name="TextBox 12" id="12"/>
          <p:cNvSpPr txBox="true"/>
          <p:nvPr/>
        </p:nvSpPr>
        <p:spPr>
          <a:xfrm rot="0">
            <a:off x="2771057" y="5564234"/>
            <a:ext cx="6435915" cy="527775"/>
          </a:xfrm>
          <a:prstGeom prst="rect">
            <a:avLst/>
          </a:prstGeom>
        </p:spPr>
        <p:txBody>
          <a:bodyPr anchor="t" rtlCol="false" tIns="0" lIns="0" bIns="0" rIns="0">
            <a:spAutoFit/>
          </a:bodyPr>
          <a:lstStyle/>
          <a:p>
            <a:pPr algn="l">
              <a:lnSpc>
                <a:spcPts val="3600"/>
              </a:lnSpc>
            </a:pPr>
            <a:r>
              <a:rPr lang="en-US" sz="3000">
                <a:solidFill>
                  <a:srgbClr val="000000"/>
                </a:solidFill>
                <a:latin typeface="Arial"/>
                <a:ea typeface="Arial"/>
                <a:cs typeface="Arial"/>
                <a:sym typeface="Arial"/>
              </a:rPr>
              <a:t>Mestres do Hangar </a:t>
            </a:r>
          </a:p>
        </p:txBody>
      </p:sp>
      <p:sp>
        <p:nvSpPr>
          <p:cNvPr name="TextBox 13" id="13"/>
          <p:cNvSpPr txBox="true"/>
          <p:nvPr/>
        </p:nvSpPr>
        <p:spPr>
          <a:xfrm rot="0">
            <a:off x="8950774" y="8953047"/>
            <a:ext cx="2145218" cy="379751"/>
          </a:xfrm>
          <a:prstGeom prst="rect">
            <a:avLst/>
          </a:prstGeom>
        </p:spPr>
        <p:txBody>
          <a:bodyPr anchor="t" rtlCol="false" tIns="0" lIns="0" bIns="0" rIns="0">
            <a:spAutoFit/>
          </a:bodyPr>
          <a:lstStyle/>
          <a:p>
            <a:pPr algn="l">
              <a:lnSpc>
                <a:spcPts val="2520"/>
              </a:lnSpc>
            </a:pPr>
            <a:r>
              <a:rPr lang="en-US" sz="2100" b="true">
                <a:solidFill>
                  <a:srgbClr val="000000"/>
                </a:solidFill>
                <a:latin typeface="Arial Bold"/>
                <a:ea typeface="Arial Bold"/>
                <a:cs typeface="Arial Bold"/>
                <a:sym typeface="Arial Bold"/>
              </a:rPr>
              <a:t>22/09/2025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08765" y="7607765"/>
            <a:ext cx="2679235" cy="2679235"/>
            <a:chOff x="0" y="0"/>
            <a:chExt cx="6350000" cy="6350000"/>
          </a:xfrm>
        </p:grpSpPr>
        <p:sp>
          <p:nvSpPr>
            <p:cNvPr name="Freeform 3" id="3"/>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3"/>
              <a:stretch>
                <a:fillRect l="0" t="-38888" r="0" b="-38888"/>
              </a:stretch>
            </a:blipFill>
          </p:spPr>
        </p:sp>
      </p:grpSp>
      <p:sp>
        <p:nvSpPr>
          <p:cNvPr name="TextBox 4" id="4"/>
          <p:cNvSpPr txBox="true"/>
          <p:nvPr/>
        </p:nvSpPr>
        <p:spPr>
          <a:xfrm rot="0">
            <a:off x="296378" y="1101769"/>
            <a:ext cx="18105150" cy="1154631"/>
          </a:xfrm>
          <a:prstGeom prst="rect">
            <a:avLst/>
          </a:prstGeom>
        </p:spPr>
        <p:txBody>
          <a:bodyPr anchor="t" rtlCol="false" tIns="0" lIns="0" bIns="0" rIns="0">
            <a:spAutoFit/>
          </a:bodyPr>
          <a:lstStyle/>
          <a:p>
            <a:pPr algn="ctr">
              <a:lnSpc>
                <a:spcPts val="7228"/>
              </a:lnSpc>
            </a:pPr>
            <a:r>
              <a:rPr lang="en-US" b="true" sz="4782">
                <a:solidFill>
                  <a:srgbClr val="2A2921"/>
                </a:solidFill>
                <a:latin typeface="Montserrat Bold"/>
                <a:ea typeface="Montserrat Bold"/>
                <a:cs typeface="Montserrat Bold"/>
                <a:sym typeface="Montserrat Bold"/>
              </a:rPr>
              <a:t>Projeto para implementação na ferramentaria</a:t>
            </a:r>
          </a:p>
        </p:txBody>
      </p:sp>
      <p:sp>
        <p:nvSpPr>
          <p:cNvPr name="TextBox 5" id="5"/>
          <p:cNvSpPr txBox="true"/>
          <p:nvPr/>
        </p:nvSpPr>
        <p:spPr>
          <a:xfrm rot="0">
            <a:off x="2079306" y="2468880"/>
            <a:ext cx="14129387" cy="6172200"/>
          </a:xfrm>
          <a:prstGeom prst="rect">
            <a:avLst/>
          </a:prstGeom>
        </p:spPr>
        <p:txBody>
          <a:bodyPr anchor="t" rtlCol="false" tIns="0" lIns="0" bIns="0" rIns="0">
            <a:spAutoFit/>
          </a:bodyPr>
          <a:lstStyle/>
          <a:p>
            <a:pPr algn="l" marL="712946" indent="-356473" lvl="1">
              <a:lnSpc>
                <a:spcPts val="3779"/>
              </a:lnSpc>
              <a:buFont typeface="Arial"/>
              <a:buChar char="•"/>
            </a:pPr>
            <a:r>
              <a:rPr lang="en-US" sz="3150">
                <a:solidFill>
                  <a:srgbClr val="000000"/>
                </a:solidFill>
                <a:latin typeface="Roboto"/>
                <a:ea typeface="Roboto"/>
                <a:cs typeface="Roboto"/>
                <a:sym typeface="Roboto"/>
              </a:rPr>
              <a:t>A idéia inicial é inserir um leitor de chip nas ferramentas, cada uma devidamente identificada, e na base onde as mesmas são guardadas, uma antena para realizar a detecção.</a:t>
            </a:r>
          </a:p>
          <a:p>
            <a:pPr algn="l" marL="712946" indent="-356473" lvl="1">
              <a:lnSpc>
                <a:spcPts val="3779"/>
              </a:lnSpc>
            </a:pPr>
          </a:p>
          <a:p>
            <a:pPr algn="l" marL="712946" indent="-356473" lvl="1">
              <a:lnSpc>
                <a:spcPts val="3779"/>
              </a:lnSpc>
              <a:buFont typeface="Arial"/>
              <a:buChar char="•"/>
            </a:pPr>
            <a:r>
              <a:rPr lang="en-US" sz="3150">
                <a:solidFill>
                  <a:srgbClr val="000000"/>
                </a:solidFill>
                <a:latin typeface="Roboto"/>
                <a:ea typeface="Roboto"/>
                <a:cs typeface="Roboto"/>
                <a:sym typeface="Roboto"/>
              </a:rPr>
              <a:t>Existe diversos tamanhos de chips, mas em determinadas ferramentas, seria necessário um estudo. Alta vibração de algumas ferramentas, pode danificar os chips. </a:t>
            </a:r>
          </a:p>
          <a:p>
            <a:pPr algn="l" marL="712946" indent="-356473" lvl="1">
              <a:lnSpc>
                <a:spcPts val="3779"/>
              </a:lnSpc>
            </a:pPr>
          </a:p>
          <a:p>
            <a:pPr algn="l" marL="712946" indent="-356473" lvl="1">
              <a:lnSpc>
                <a:spcPts val="3779"/>
              </a:lnSpc>
              <a:buFont typeface="Arial"/>
              <a:buChar char="•"/>
            </a:pPr>
            <a:r>
              <a:rPr lang="en-US" sz="3150">
                <a:solidFill>
                  <a:srgbClr val="000000"/>
                </a:solidFill>
                <a:latin typeface="Roboto"/>
                <a:ea typeface="Roboto"/>
                <a:cs typeface="Roboto"/>
                <a:sym typeface="Roboto"/>
              </a:rPr>
              <a:t>Softwares como o RFIDIOt, Arduino IDE e o Chafon UHF RFID Reader Utility, podem ser utilizados para a programação e para gerenciamento dos chips.</a:t>
            </a:r>
          </a:p>
          <a:p>
            <a:pPr algn="l" marL="712946" indent="-356473" lvl="1">
              <a:lnSpc>
                <a:spcPts val="3779"/>
              </a:lnSpc>
            </a:pPr>
          </a:p>
          <a:p>
            <a:pPr algn="l">
              <a:lnSpc>
                <a:spcPts val="3540"/>
              </a:lnSpc>
            </a:pPr>
          </a:p>
          <a:p>
            <a:pPr algn="l" marL="712946" indent="-356473" lvl="1">
              <a:lnSpc>
                <a:spcPts val="37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411002"/>
            <a:ext cx="18283428" cy="898209"/>
          </a:xfrm>
          <a:prstGeom prst="rect">
            <a:avLst/>
          </a:prstGeom>
        </p:spPr>
        <p:txBody>
          <a:bodyPr anchor="t" rtlCol="false" tIns="0" lIns="0" bIns="0" rIns="0">
            <a:spAutoFit/>
          </a:bodyPr>
          <a:lstStyle/>
          <a:p>
            <a:pPr algn="ctr">
              <a:lnSpc>
                <a:spcPts val="7228"/>
              </a:lnSpc>
            </a:pPr>
            <a:r>
              <a:rPr lang="en-US" b="true" sz="4782">
                <a:solidFill>
                  <a:srgbClr val="000000"/>
                </a:solidFill>
                <a:latin typeface="Montserrat Bold"/>
                <a:ea typeface="Montserrat Bold"/>
                <a:cs typeface="Montserrat Bold"/>
                <a:sym typeface="Montserrat Bold"/>
              </a:rPr>
              <a:t>Como o RFID funciona?</a:t>
            </a:r>
          </a:p>
        </p:txBody>
      </p:sp>
      <p:grpSp>
        <p:nvGrpSpPr>
          <p:cNvPr name="Group 3" id="3"/>
          <p:cNvGrpSpPr>
            <a:grpSpLocks noChangeAspect="true"/>
          </p:cNvGrpSpPr>
          <p:nvPr/>
        </p:nvGrpSpPr>
        <p:grpSpPr>
          <a:xfrm rot="0">
            <a:off x="3661500" y="1309200"/>
            <a:ext cx="10322556" cy="8977798"/>
            <a:chOff x="0" y="0"/>
            <a:chExt cx="13763408" cy="11970398"/>
          </a:xfrm>
        </p:grpSpPr>
        <p:sp>
          <p:nvSpPr>
            <p:cNvPr name="Freeform 4" id="4"/>
            <p:cNvSpPr/>
            <p:nvPr/>
          </p:nvSpPr>
          <p:spPr>
            <a:xfrm flipH="false" flipV="false" rot="0">
              <a:off x="0" y="0"/>
              <a:ext cx="13763371" cy="11970385"/>
            </a:xfrm>
            <a:custGeom>
              <a:avLst/>
              <a:gdLst/>
              <a:ahLst/>
              <a:cxnLst/>
              <a:rect r="r" b="b" t="t" l="l"/>
              <a:pathLst>
                <a:path h="11970385" w="13763371">
                  <a:moveTo>
                    <a:pt x="0" y="0"/>
                  </a:moveTo>
                  <a:lnTo>
                    <a:pt x="13763371" y="0"/>
                  </a:lnTo>
                  <a:lnTo>
                    <a:pt x="13763371" y="11970385"/>
                  </a:lnTo>
                  <a:lnTo>
                    <a:pt x="0" y="11970385"/>
                  </a:lnTo>
                  <a:lnTo>
                    <a:pt x="0" y="0"/>
                  </a:lnTo>
                  <a:close/>
                </a:path>
              </a:pathLst>
            </a:custGeom>
            <a:blipFill>
              <a:blip r:embed="rId3"/>
              <a:stretch>
                <a:fillRect l="0" t="0" r="-52673" b="0"/>
              </a:stretch>
            </a:blipFill>
          </p:spPr>
        </p:sp>
      </p:grpSp>
      <p:grpSp>
        <p:nvGrpSpPr>
          <p:cNvPr name="Group 5" id="5"/>
          <p:cNvGrpSpPr/>
          <p:nvPr/>
        </p:nvGrpSpPr>
        <p:grpSpPr>
          <a:xfrm rot="0">
            <a:off x="0" y="0"/>
            <a:ext cx="2390270" cy="2390270"/>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4"/>
              <a:stretch>
                <a:fillRect l="0" t="-38888" r="0" b="-38888"/>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548782" y="3687039"/>
            <a:ext cx="1471245" cy="1456960"/>
            <a:chOff x="0" y="0"/>
            <a:chExt cx="1961660" cy="1942614"/>
          </a:xfrm>
        </p:grpSpPr>
        <p:sp>
          <p:nvSpPr>
            <p:cNvPr name="Freeform 3" id="3"/>
            <p:cNvSpPr/>
            <p:nvPr/>
          </p:nvSpPr>
          <p:spPr>
            <a:xfrm flipH="false" flipV="false" rot="0">
              <a:off x="0" y="0"/>
              <a:ext cx="1961642" cy="1942592"/>
            </a:xfrm>
            <a:custGeom>
              <a:avLst/>
              <a:gdLst/>
              <a:ahLst/>
              <a:cxnLst/>
              <a:rect r="r" b="b" t="t" l="l"/>
              <a:pathLst>
                <a:path h="1942592" w="1961642">
                  <a:moveTo>
                    <a:pt x="0" y="0"/>
                  </a:moveTo>
                  <a:lnTo>
                    <a:pt x="1961642" y="0"/>
                  </a:lnTo>
                  <a:lnTo>
                    <a:pt x="1961642" y="1942592"/>
                  </a:lnTo>
                  <a:lnTo>
                    <a:pt x="0" y="1942592"/>
                  </a:lnTo>
                  <a:lnTo>
                    <a:pt x="0" y="0"/>
                  </a:lnTo>
                  <a:close/>
                </a:path>
              </a:pathLst>
            </a:custGeom>
            <a:solidFill>
              <a:srgbClr val="000000">
                <a:alpha val="0"/>
              </a:srgbClr>
            </a:solidFill>
            <a:ln w="12700">
              <a:solidFill>
                <a:srgbClr val="000000"/>
              </a:solidFill>
            </a:ln>
          </p:spPr>
        </p:sp>
      </p:grpSp>
      <p:grpSp>
        <p:nvGrpSpPr>
          <p:cNvPr name="Group 4" id="4"/>
          <p:cNvGrpSpPr>
            <a:grpSpLocks noChangeAspect="true"/>
          </p:cNvGrpSpPr>
          <p:nvPr/>
        </p:nvGrpSpPr>
        <p:grpSpPr>
          <a:xfrm rot="0">
            <a:off x="7868703" y="2740018"/>
            <a:ext cx="2557528" cy="2529425"/>
            <a:chOff x="0" y="0"/>
            <a:chExt cx="1733116" cy="1714072"/>
          </a:xfrm>
        </p:grpSpPr>
        <p:sp>
          <p:nvSpPr>
            <p:cNvPr name="Freeform 5" id="5"/>
            <p:cNvSpPr/>
            <p:nvPr/>
          </p:nvSpPr>
          <p:spPr>
            <a:xfrm flipH="false" flipV="false" rot="0">
              <a:off x="0" y="0"/>
              <a:ext cx="1733169" cy="1714119"/>
            </a:xfrm>
            <a:custGeom>
              <a:avLst/>
              <a:gdLst/>
              <a:ahLst/>
              <a:cxnLst/>
              <a:rect r="r" b="b" t="t" l="l"/>
              <a:pathLst>
                <a:path h="1714119" w="1733169">
                  <a:moveTo>
                    <a:pt x="0" y="0"/>
                  </a:moveTo>
                  <a:lnTo>
                    <a:pt x="1733169" y="0"/>
                  </a:lnTo>
                  <a:lnTo>
                    <a:pt x="1733169" y="1714119"/>
                  </a:lnTo>
                  <a:lnTo>
                    <a:pt x="0" y="1714119"/>
                  </a:lnTo>
                  <a:lnTo>
                    <a:pt x="0" y="0"/>
                  </a:lnTo>
                  <a:close/>
                </a:path>
              </a:pathLst>
            </a:custGeom>
            <a:blipFill>
              <a:blip r:embed="rId3"/>
              <a:stretch>
                <a:fillRect l="-3695" t="0" r="-3695" b="0"/>
              </a:stretch>
            </a:blipFill>
          </p:spPr>
        </p:sp>
      </p:grpSp>
      <p:grpSp>
        <p:nvGrpSpPr>
          <p:cNvPr name="Group 6" id="6"/>
          <p:cNvGrpSpPr/>
          <p:nvPr/>
        </p:nvGrpSpPr>
        <p:grpSpPr>
          <a:xfrm rot="0">
            <a:off x="0" y="8898886"/>
            <a:ext cx="18283428" cy="1385541"/>
            <a:chOff x="0" y="0"/>
            <a:chExt cx="24377904" cy="1847388"/>
          </a:xfrm>
        </p:grpSpPr>
        <p:sp>
          <p:nvSpPr>
            <p:cNvPr name="Freeform 7" id="7"/>
            <p:cNvSpPr/>
            <p:nvPr/>
          </p:nvSpPr>
          <p:spPr>
            <a:xfrm flipH="false" flipV="false" rot="0">
              <a:off x="0" y="0"/>
              <a:ext cx="24377904" cy="1847342"/>
            </a:xfrm>
            <a:custGeom>
              <a:avLst/>
              <a:gdLst/>
              <a:ahLst/>
              <a:cxnLst/>
              <a:rect r="r" b="b" t="t" l="l"/>
              <a:pathLst>
                <a:path h="1847342" w="24377904">
                  <a:moveTo>
                    <a:pt x="0" y="0"/>
                  </a:moveTo>
                  <a:lnTo>
                    <a:pt x="24377904" y="0"/>
                  </a:lnTo>
                  <a:lnTo>
                    <a:pt x="24377904" y="1847342"/>
                  </a:lnTo>
                  <a:lnTo>
                    <a:pt x="0" y="1847342"/>
                  </a:lnTo>
                  <a:close/>
                </a:path>
              </a:pathLst>
            </a:custGeom>
            <a:solidFill>
              <a:srgbClr val="F0B356"/>
            </a:solidFill>
          </p:spPr>
        </p:sp>
      </p:grpSp>
      <p:sp>
        <p:nvSpPr>
          <p:cNvPr name="Freeform 8" id="8"/>
          <p:cNvSpPr/>
          <p:nvPr/>
        </p:nvSpPr>
        <p:spPr>
          <a:xfrm flipH="false" flipV="false" rot="0">
            <a:off x="2171077" y="2612027"/>
            <a:ext cx="2478176" cy="2531473"/>
          </a:xfrm>
          <a:custGeom>
            <a:avLst/>
            <a:gdLst/>
            <a:ahLst/>
            <a:cxnLst/>
            <a:rect r="r" b="b" t="t" l="l"/>
            <a:pathLst>
              <a:path h="2531473" w="2478176">
                <a:moveTo>
                  <a:pt x="0" y="0"/>
                </a:moveTo>
                <a:lnTo>
                  <a:pt x="2478176" y="0"/>
                </a:lnTo>
                <a:lnTo>
                  <a:pt x="2478176" y="2531473"/>
                </a:lnTo>
                <a:lnTo>
                  <a:pt x="0" y="2531473"/>
                </a:lnTo>
                <a:lnTo>
                  <a:pt x="0" y="0"/>
                </a:lnTo>
                <a:close/>
              </a:path>
            </a:pathLst>
          </a:custGeom>
          <a:blipFill>
            <a:blip r:embed="rId4"/>
            <a:stretch>
              <a:fillRect l="-14551" t="-6758" r="-2658" b="-7983"/>
            </a:stretch>
          </a:blipFill>
        </p:spPr>
      </p:sp>
      <p:sp>
        <p:nvSpPr>
          <p:cNvPr name="Freeform 9" id="9"/>
          <p:cNvSpPr/>
          <p:nvPr/>
        </p:nvSpPr>
        <p:spPr>
          <a:xfrm flipH="false" flipV="false" rot="0">
            <a:off x="13641315" y="2737969"/>
            <a:ext cx="2713620" cy="2531473"/>
          </a:xfrm>
          <a:custGeom>
            <a:avLst/>
            <a:gdLst/>
            <a:ahLst/>
            <a:cxnLst/>
            <a:rect r="r" b="b" t="t" l="l"/>
            <a:pathLst>
              <a:path h="2531473" w="2713620">
                <a:moveTo>
                  <a:pt x="0" y="0"/>
                </a:moveTo>
                <a:lnTo>
                  <a:pt x="2713620" y="0"/>
                </a:lnTo>
                <a:lnTo>
                  <a:pt x="2713620" y="2531473"/>
                </a:lnTo>
                <a:lnTo>
                  <a:pt x="0" y="2531473"/>
                </a:lnTo>
                <a:lnTo>
                  <a:pt x="0" y="0"/>
                </a:lnTo>
                <a:close/>
              </a:path>
            </a:pathLst>
          </a:custGeom>
          <a:blipFill>
            <a:blip r:embed="rId5"/>
            <a:stretch>
              <a:fillRect l="-24446" t="-36798" r="-29647" b="-25647"/>
            </a:stretch>
          </a:blipFill>
        </p:spPr>
      </p:sp>
      <p:grpSp>
        <p:nvGrpSpPr>
          <p:cNvPr name="Group 10" id="10"/>
          <p:cNvGrpSpPr/>
          <p:nvPr/>
        </p:nvGrpSpPr>
        <p:grpSpPr>
          <a:xfrm rot="0">
            <a:off x="0" y="0"/>
            <a:ext cx="2612027" cy="2612027"/>
            <a:chOff x="0" y="0"/>
            <a:chExt cx="6350000" cy="6350000"/>
          </a:xfrm>
        </p:grpSpPr>
        <p:sp>
          <p:nvSpPr>
            <p:cNvPr name="Freeform 11" id="11"/>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0" t="-38888" r="0" b="-38888"/>
              </a:stretch>
            </a:blipFill>
          </p:spPr>
        </p:sp>
      </p:grpSp>
      <p:sp>
        <p:nvSpPr>
          <p:cNvPr name="TextBox 12" id="12"/>
          <p:cNvSpPr txBox="true"/>
          <p:nvPr/>
        </p:nvSpPr>
        <p:spPr>
          <a:xfrm rot="0">
            <a:off x="4572" y="1021254"/>
            <a:ext cx="18283428" cy="898209"/>
          </a:xfrm>
          <a:prstGeom prst="rect">
            <a:avLst/>
          </a:prstGeom>
        </p:spPr>
        <p:txBody>
          <a:bodyPr anchor="t" rtlCol="false" tIns="0" lIns="0" bIns="0" rIns="0">
            <a:spAutoFit/>
          </a:bodyPr>
          <a:lstStyle/>
          <a:p>
            <a:pPr algn="ctr">
              <a:lnSpc>
                <a:spcPts val="7228"/>
              </a:lnSpc>
            </a:pPr>
            <a:r>
              <a:rPr lang="en-US" b="true" sz="4782">
                <a:solidFill>
                  <a:srgbClr val="2A2921"/>
                </a:solidFill>
                <a:latin typeface="Montserrat Bold"/>
                <a:ea typeface="Montserrat Bold"/>
                <a:cs typeface="Montserrat Bold"/>
                <a:sym typeface="Montserrat Bold"/>
              </a:rPr>
              <a:t>Tipos de etiquetas RFID</a:t>
            </a:r>
          </a:p>
        </p:txBody>
      </p:sp>
      <p:sp>
        <p:nvSpPr>
          <p:cNvPr name="TextBox 13" id="13"/>
          <p:cNvSpPr txBox="true"/>
          <p:nvPr/>
        </p:nvSpPr>
        <p:spPr>
          <a:xfrm rot="0">
            <a:off x="457086" y="5549052"/>
            <a:ext cx="5656436" cy="412167"/>
          </a:xfrm>
          <a:prstGeom prst="rect">
            <a:avLst/>
          </a:prstGeom>
        </p:spPr>
        <p:txBody>
          <a:bodyPr anchor="t" rtlCol="false" tIns="0" lIns="0" bIns="0" rIns="0">
            <a:spAutoFit/>
          </a:bodyPr>
          <a:lstStyle/>
          <a:p>
            <a:pPr algn="ctr">
              <a:lnSpc>
                <a:spcPts val="3265"/>
              </a:lnSpc>
            </a:pPr>
            <a:r>
              <a:rPr lang="en-US" b="true" sz="2160">
                <a:solidFill>
                  <a:srgbClr val="2A2921"/>
                </a:solidFill>
                <a:latin typeface="Montserrat Bold"/>
                <a:ea typeface="Montserrat Bold"/>
                <a:cs typeface="Montserrat Bold"/>
                <a:sym typeface="Montserrat Bold"/>
              </a:rPr>
              <a:t>Passivas</a:t>
            </a:r>
          </a:p>
        </p:txBody>
      </p:sp>
      <p:sp>
        <p:nvSpPr>
          <p:cNvPr name="TextBox 14" id="14"/>
          <p:cNvSpPr txBox="true"/>
          <p:nvPr/>
        </p:nvSpPr>
        <p:spPr>
          <a:xfrm rot="0">
            <a:off x="457086" y="6004272"/>
            <a:ext cx="5656500" cy="1045125"/>
          </a:xfrm>
          <a:prstGeom prst="rect">
            <a:avLst/>
          </a:prstGeom>
        </p:spPr>
        <p:txBody>
          <a:bodyPr anchor="t" rtlCol="false" tIns="0" lIns="0" bIns="0" rIns="0">
            <a:spAutoFit/>
          </a:bodyPr>
          <a:lstStyle/>
          <a:p>
            <a:pPr algn="ctr">
              <a:lnSpc>
                <a:spcPts val="3024"/>
              </a:lnSpc>
            </a:pPr>
            <a:r>
              <a:rPr lang="en-US" b="true" sz="1800">
                <a:solidFill>
                  <a:srgbClr val="5A5A4C"/>
                </a:solidFill>
                <a:latin typeface="Montserrat Bold"/>
                <a:ea typeface="Montserrat Bold"/>
                <a:cs typeface="Montserrat Bold"/>
                <a:sym typeface="Montserrat Bold"/>
              </a:rPr>
              <a:t>Etiquetas passivas não possuem bateria interna e obtém energia da onda do leitor de RFID.</a:t>
            </a:r>
          </a:p>
        </p:txBody>
      </p:sp>
      <p:sp>
        <p:nvSpPr>
          <p:cNvPr name="TextBox 15" id="15"/>
          <p:cNvSpPr txBox="true"/>
          <p:nvPr/>
        </p:nvSpPr>
        <p:spPr>
          <a:xfrm rot="0">
            <a:off x="6549181" y="5549052"/>
            <a:ext cx="5185066" cy="412167"/>
          </a:xfrm>
          <a:prstGeom prst="rect">
            <a:avLst/>
          </a:prstGeom>
        </p:spPr>
        <p:txBody>
          <a:bodyPr anchor="t" rtlCol="false" tIns="0" lIns="0" bIns="0" rIns="0">
            <a:spAutoFit/>
          </a:bodyPr>
          <a:lstStyle/>
          <a:p>
            <a:pPr algn="ctr">
              <a:lnSpc>
                <a:spcPts val="3491"/>
              </a:lnSpc>
            </a:pPr>
            <a:r>
              <a:rPr lang="en-US" b="true" sz="2310">
                <a:solidFill>
                  <a:srgbClr val="2A2921"/>
                </a:solidFill>
                <a:latin typeface="Montserrat Bold"/>
                <a:ea typeface="Montserrat Bold"/>
                <a:cs typeface="Montserrat Bold"/>
                <a:sym typeface="Montserrat Bold"/>
              </a:rPr>
              <a:t>Semi-passivas</a:t>
            </a:r>
          </a:p>
        </p:txBody>
      </p:sp>
      <p:sp>
        <p:nvSpPr>
          <p:cNvPr name="TextBox 16" id="16"/>
          <p:cNvSpPr txBox="true"/>
          <p:nvPr/>
        </p:nvSpPr>
        <p:spPr>
          <a:xfrm rot="0">
            <a:off x="6549181" y="6004272"/>
            <a:ext cx="5185066" cy="1045203"/>
          </a:xfrm>
          <a:prstGeom prst="rect">
            <a:avLst/>
          </a:prstGeom>
        </p:spPr>
        <p:txBody>
          <a:bodyPr anchor="t" rtlCol="false" tIns="0" lIns="0" bIns="0" rIns="0">
            <a:spAutoFit/>
          </a:bodyPr>
          <a:lstStyle/>
          <a:p>
            <a:pPr algn="ctr">
              <a:lnSpc>
                <a:spcPts val="3024"/>
              </a:lnSpc>
            </a:pPr>
            <a:r>
              <a:rPr lang="en-US" b="true" sz="1800">
                <a:solidFill>
                  <a:srgbClr val="5A5A4C"/>
                </a:solidFill>
                <a:latin typeface="Montserrat Bold"/>
                <a:ea typeface="Montserrat Bold"/>
                <a:cs typeface="Montserrat Bold"/>
                <a:sym typeface="Montserrat Bold"/>
              </a:rPr>
              <a:t>Etiquetas semi-passivas possuem bateria interna para alimentar o chip, mas não transmitem sinal.</a:t>
            </a:r>
          </a:p>
        </p:txBody>
      </p:sp>
      <p:sp>
        <p:nvSpPr>
          <p:cNvPr name="TextBox 17" id="17"/>
          <p:cNvSpPr txBox="true"/>
          <p:nvPr/>
        </p:nvSpPr>
        <p:spPr>
          <a:xfrm rot="0">
            <a:off x="12319174" y="5549052"/>
            <a:ext cx="5357901" cy="412167"/>
          </a:xfrm>
          <a:prstGeom prst="rect">
            <a:avLst/>
          </a:prstGeom>
        </p:spPr>
        <p:txBody>
          <a:bodyPr anchor="t" rtlCol="false" tIns="0" lIns="0" bIns="0" rIns="0">
            <a:spAutoFit/>
          </a:bodyPr>
          <a:lstStyle/>
          <a:p>
            <a:pPr algn="ctr">
              <a:lnSpc>
                <a:spcPts val="3265"/>
              </a:lnSpc>
            </a:pPr>
            <a:r>
              <a:rPr lang="en-US" b="true" sz="2160">
                <a:solidFill>
                  <a:srgbClr val="2A2921"/>
                </a:solidFill>
                <a:latin typeface="Montserrat Bold"/>
                <a:ea typeface="Montserrat Bold"/>
                <a:cs typeface="Montserrat Bold"/>
                <a:sym typeface="Montserrat Bold"/>
              </a:rPr>
              <a:t>Ativas</a:t>
            </a:r>
          </a:p>
        </p:txBody>
      </p:sp>
      <p:sp>
        <p:nvSpPr>
          <p:cNvPr name="TextBox 18" id="18"/>
          <p:cNvSpPr txBox="true"/>
          <p:nvPr/>
        </p:nvSpPr>
        <p:spPr>
          <a:xfrm rot="0">
            <a:off x="12319174" y="6004272"/>
            <a:ext cx="5357901" cy="1045203"/>
          </a:xfrm>
          <a:prstGeom prst="rect">
            <a:avLst/>
          </a:prstGeom>
        </p:spPr>
        <p:txBody>
          <a:bodyPr anchor="t" rtlCol="false" tIns="0" lIns="0" bIns="0" rIns="0">
            <a:spAutoFit/>
          </a:bodyPr>
          <a:lstStyle/>
          <a:p>
            <a:pPr algn="ctr">
              <a:lnSpc>
                <a:spcPts val="3024"/>
              </a:lnSpc>
            </a:pPr>
            <a:r>
              <a:rPr lang="en-US" b="true" sz="1800">
                <a:solidFill>
                  <a:srgbClr val="5A5A4C"/>
                </a:solidFill>
                <a:latin typeface="Montserrat Bold"/>
                <a:ea typeface="Montserrat Bold"/>
                <a:cs typeface="Montserrat Bold"/>
                <a:sym typeface="Montserrat Bold"/>
              </a:rPr>
              <a:t>Etiquetas ativas possuem bateria interna e transmitem sinal por conta própria, sem precisar de leitor.</a:t>
            </a:r>
          </a:p>
        </p:txBody>
      </p:sp>
      <p:sp>
        <p:nvSpPr>
          <p:cNvPr name="TextBox 19" id="19"/>
          <p:cNvSpPr txBox="true"/>
          <p:nvPr/>
        </p:nvSpPr>
        <p:spPr>
          <a:xfrm rot="0">
            <a:off x="-142839" y="9298074"/>
            <a:ext cx="18569106" cy="508065"/>
          </a:xfrm>
          <a:prstGeom prst="rect">
            <a:avLst/>
          </a:prstGeom>
        </p:spPr>
        <p:txBody>
          <a:bodyPr anchor="t" rtlCol="false" tIns="0" lIns="0" bIns="0" rIns="0">
            <a:spAutoFit/>
          </a:bodyPr>
          <a:lstStyle/>
          <a:p>
            <a:pPr algn="ctr">
              <a:lnSpc>
                <a:spcPts val="4082"/>
              </a:lnSpc>
            </a:pPr>
            <a:r>
              <a:rPr lang="en-US" sz="2700">
                <a:solidFill>
                  <a:srgbClr val="2A2921"/>
                </a:solidFill>
                <a:latin typeface="Montserrat"/>
                <a:ea typeface="Montserrat"/>
                <a:cs typeface="Montserrat"/>
                <a:sym typeface="Montserrat"/>
              </a:rPr>
              <a:t>Existem três tipos principais de etiquetas RFID que diferem na presença e uso de bateria interna.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493928"/>
            <a:ext cx="8031388" cy="5764372"/>
          </a:xfrm>
          <a:custGeom>
            <a:avLst/>
            <a:gdLst/>
            <a:ahLst/>
            <a:cxnLst/>
            <a:rect r="r" b="b" t="t" l="l"/>
            <a:pathLst>
              <a:path h="5764372" w="8031388">
                <a:moveTo>
                  <a:pt x="0" y="0"/>
                </a:moveTo>
                <a:lnTo>
                  <a:pt x="8031388" y="0"/>
                </a:lnTo>
                <a:lnTo>
                  <a:pt x="8031388" y="5764372"/>
                </a:lnTo>
                <a:lnTo>
                  <a:pt x="0" y="5764372"/>
                </a:lnTo>
                <a:lnTo>
                  <a:pt x="0" y="0"/>
                </a:lnTo>
                <a:close/>
              </a:path>
            </a:pathLst>
          </a:custGeom>
          <a:blipFill>
            <a:blip r:embed="rId2"/>
            <a:stretch>
              <a:fillRect l="0" t="0" r="0" b="0"/>
            </a:stretch>
          </a:blipFill>
        </p:spPr>
      </p:sp>
      <p:grpSp>
        <p:nvGrpSpPr>
          <p:cNvPr name="Group 3" id="3"/>
          <p:cNvGrpSpPr/>
          <p:nvPr/>
        </p:nvGrpSpPr>
        <p:grpSpPr>
          <a:xfrm rot="0">
            <a:off x="0" y="0"/>
            <a:ext cx="2644559" cy="2644559"/>
            <a:chOff x="0" y="0"/>
            <a:chExt cx="6350000" cy="6350000"/>
          </a:xfrm>
        </p:grpSpPr>
        <p:sp>
          <p:nvSpPr>
            <p:cNvPr name="Freeform 4" id="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3"/>
              <a:stretch>
                <a:fillRect l="0" t="-38888" r="0" b="-38888"/>
              </a:stretch>
            </a:blipFill>
          </p:spPr>
        </p:sp>
      </p:grpSp>
      <p:sp>
        <p:nvSpPr>
          <p:cNvPr name="TextBox 5" id="5"/>
          <p:cNvSpPr txBox="true"/>
          <p:nvPr/>
        </p:nvSpPr>
        <p:spPr>
          <a:xfrm rot="0">
            <a:off x="0" y="512920"/>
            <a:ext cx="18283428" cy="858472"/>
          </a:xfrm>
          <a:prstGeom prst="rect">
            <a:avLst/>
          </a:prstGeom>
        </p:spPr>
        <p:txBody>
          <a:bodyPr anchor="t" rtlCol="false" tIns="0" lIns="0" bIns="0" rIns="0">
            <a:spAutoFit/>
          </a:bodyPr>
          <a:lstStyle/>
          <a:p>
            <a:pPr algn="ctr">
              <a:lnSpc>
                <a:spcPts val="7228"/>
              </a:lnSpc>
            </a:pPr>
            <a:r>
              <a:rPr lang="en-US" b="true" sz="4782">
                <a:solidFill>
                  <a:srgbClr val="2A2921"/>
                </a:solidFill>
                <a:latin typeface="Montserrat Bold"/>
                <a:ea typeface="Montserrat Bold"/>
                <a:cs typeface="Montserrat Bold"/>
                <a:sym typeface="Montserrat Bold"/>
              </a:rPr>
              <a:t>Receptores </a:t>
            </a:r>
            <a:r>
              <a:rPr lang="en-US" b="true" sz="4782">
                <a:solidFill>
                  <a:srgbClr val="2A2921"/>
                </a:solidFill>
                <a:latin typeface="Montserrat Bold"/>
                <a:ea typeface="Montserrat Bold"/>
                <a:cs typeface="Montserrat Bold"/>
                <a:sym typeface="Montserrat Bold"/>
              </a:rPr>
              <a:t>RFID</a:t>
            </a:r>
          </a:p>
        </p:txBody>
      </p:sp>
      <p:sp>
        <p:nvSpPr>
          <p:cNvPr name="TextBox 6" id="6"/>
          <p:cNvSpPr txBox="true"/>
          <p:nvPr/>
        </p:nvSpPr>
        <p:spPr>
          <a:xfrm rot="0">
            <a:off x="9144000" y="4063760"/>
            <a:ext cx="8253160" cy="4538983"/>
          </a:xfrm>
          <a:prstGeom prst="rect">
            <a:avLst/>
          </a:prstGeom>
        </p:spPr>
        <p:txBody>
          <a:bodyPr anchor="t" rtlCol="false" tIns="0" lIns="0" bIns="0" rIns="0">
            <a:spAutoFit/>
          </a:bodyPr>
          <a:lstStyle/>
          <a:p>
            <a:pPr algn="just">
              <a:lnSpc>
                <a:spcPts val="4534"/>
              </a:lnSpc>
              <a:spcBef>
                <a:spcPct val="0"/>
              </a:spcBef>
            </a:pPr>
            <a:r>
              <a:rPr lang="en-US" sz="3000">
                <a:solidFill>
                  <a:srgbClr val="2A2921"/>
                </a:solidFill>
                <a:latin typeface="Montserrat"/>
                <a:ea typeface="Montserrat"/>
                <a:cs typeface="Montserrat"/>
                <a:sym typeface="Montserrat"/>
              </a:rPr>
              <a:t>Um leitor RFID (Radio Frequency Identification) é um dispositivo que envia um sinal de radiofrequência (RF) para interagir com as tags RFID. Ele captura as informações armazenadas nas tags e transmite esses dados para um sistema central (computador, servidor ou microcontrolador).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448578"/>
            <a:ext cx="7367080" cy="5809722"/>
          </a:xfrm>
          <a:custGeom>
            <a:avLst/>
            <a:gdLst/>
            <a:ahLst/>
            <a:cxnLst/>
            <a:rect r="r" b="b" t="t" l="l"/>
            <a:pathLst>
              <a:path h="5809722" w="7367080">
                <a:moveTo>
                  <a:pt x="0" y="0"/>
                </a:moveTo>
                <a:lnTo>
                  <a:pt x="7367080" y="0"/>
                </a:lnTo>
                <a:lnTo>
                  <a:pt x="7367080" y="5809722"/>
                </a:lnTo>
                <a:lnTo>
                  <a:pt x="0" y="5809722"/>
                </a:lnTo>
                <a:lnTo>
                  <a:pt x="0" y="0"/>
                </a:lnTo>
                <a:close/>
              </a:path>
            </a:pathLst>
          </a:custGeom>
          <a:blipFill>
            <a:blip r:embed="rId2"/>
            <a:stretch>
              <a:fillRect l="0" t="0" r="0" b="0"/>
            </a:stretch>
          </a:blipFill>
        </p:spPr>
      </p:sp>
      <p:grpSp>
        <p:nvGrpSpPr>
          <p:cNvPr name="Group 3" id="3"/>
          <p:cNvGrpSpPr/>
          <p:nvPr/>
        </p:nvGrpSpPr>
        <p:grpSpPr>
          <a:xfrm rot="0">
            <a:off x="91899" y="137849"/>
            <a:ext cx="3291840" cy="3291840"/>
            <a:chOff x="0" y="0"/>
            <a:chExt cx="6350000" cy="6350000"/>
          </a:xfrm>
        </p:grpSpPr>
        <p:sp>
          <p:nvSpPr>
            <p:cNvPr name="Freeform 4" id="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3"/>
              <a:stretch>
                <a:fillRect l="0" t="-38888" r="0" b="-38888"/>
              </a:stretch>
            </a:blipFill>
          </p:spPr>
        </p:sp>
      </p:grpSp>
      <p:sp>
        <p:nvSpPr>
          <p:cNvPr name="TextBox 5" id="5"/>
          <p:cNvSpPr txBox="true"/>
          <p:nvPr/>
        </p:nvSpPr>
        <p:spPr>
          <a:xfrm rot="0">
            <a:off x="0" y="512920"/>
            <a:ext cx="18283428" cy="858472"/>
          </a:xfrm>
          <a:prstGeom prst="rect">
            <a:avLst/>
          </a:prstGeom>
        </p:spPr>
        <p:txBody>
          <a:bodyPr anchor="t" rtlCol="false" tIns="0" lIns="0" bIns="0" rIns="0">
            <a:spAutoFit/>
          </a:bodyPr>
          <a:lstStyle/>
          <a:p>
            <a:pPr algn="ctr">
              <a:lnSpc>
                <a:spcPts val="7228"/>
              </a:lnSpc>
            </a:pPr>
            <a:r>
              <a:rPr lang="en-US" b="true" sz="4782">
                <a:solidFill>
                  <a:srgbClr val="2A2921"/>
                </a:solidFill>
                <a:latin typeface="Montserrat Bold"/>
                <a:ea typeface="Montserrat Bold"/>
                <a:cs typeface="Montserrat Bold"/>
                <a:sym typeface="Montserrat Bold"/>
              </a:rPr>
              <a:t>Antenas </a:t>
            </a:r>
            <a:r>
              <a:rPr lang="en-US" b="true" sz="4782">
                <a:solidFill>
                  <a:srgbClr val="2A2921"/>
                </a:solidFill>
                <a:latin typeface="Montserrat Bold"/>
                <a:ea typeface="Montserrat Bold"/>
                <a:cs typeface="Montserrat Bold"/>
                <a:sym typeface="Montserrat Bold"/>
              </a:rPr>
              <a:t>RFID</a:t>
            </a:r>
          </a:p>
        </p:txBody>
      </p:sp>
      <p:sp>
        <p:nvSpPr>
          <p:cNvPr name="TextBox 6" id="6"/>
          <p:cNvSpPr txBox="true"/>
          <p:nvPr/>
        </p:nvSpPr>
        <p:spPr>
          <a:xfrm rot="0">
            <a:off x="9144000" y="3755335"/>
            <a:ext cx="8253160" cy="5110483"/>
          </a:xfrm>
          <a:prstGeom prst="rect">
            <a:avLst/>
          </a:prstGeom>
        </p:spPr>
        <p:txBody>
          <a:bodyPr anchor="t" rtlCol="false" tIns="0" lIns="0" bIns="0" rIns="0">
            <a:spAutoFit/>
          </a:bodyPr>
          <a:lstStyle/>
          <a:p>
            <a:pPr algn="just">
              <a:lnSpc>
                <a:spcPts val="4534"/>
              </a:lnSpc>
              <a:spcBef>
                <a:spcPct val="0"/>
              </a:spcBef>
            </a:pPr>
            <a:r>
              <a:rPr lang="en-US" sz="3000">
                <a:solidFill>
                  <a:srgbClr val="2A2921"/>
                </a:solidFill>
                <a:latin typeface="Montserrat"/>
                <a:ea typeface="Montserrat"/>
                <a:cs typeface="Montserrat"/>
                <a:sym typeface="Montserrat"/>
              </a:rPr>
              <a:t>As</a:t>
            </a:r>
            <a:r>
              <a:rPr lang="en-US" sz="3000">
                <a:solidFill>
                  <a:srgbClr val="2A2921"/>
                </a:solidFill>
                <a:latin typeface="Montserrat"/>
                <a:ea typeface="Montserrat"/>
                <a:cs typeface="Montserrat"/>
                <a:sym typeface="Montserrat"/>
              </a:rPr>
              <a:t> antenas RFID são componentes essenciais em um sistema RFID, pois são responsáveis por transmitir e receber sinais de radiofrequência (RF) entre o leitor RFID e as tags RFID. O desempenho da leitura das tags depende diretamente da antena utilizada, especialmente em ambientes desafiadores como o seu, onde o metal pode interferir no sinal.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008689"/>
            <a:ext cx="8935883" cy="5261001"/>
          </a:xfrm>
          <a:custGeom>
            <a:avLst/>
            <a:gdLst/>
            <a:ahLst/>
            <a:cxnLst/>
            <a:rect r="r" b="b" t="t" l="l"/>
            <a:pathLst>
              <a:path h="5261001" w="8935883">
                <a:moveTo>
                  <a:pt x="0" y="0"/>
                </a:moveTo>
                <a:lnTo>
                  <a:pt x="8935883" y="0"/>
                </a:lnTo>
                <a:lnTo>
                  <a:pt x="8935883" y="5261001"/>
                </a:lnTo>
                <a:lnTo>
                  <a:pt x="0" y="5261001"/>
                </a:lnTo>
                <a:lnTo>
                  <a:pt x="0" y="0"/>
                </a:lnTo>
                <a:close/>
              </a:path>
            </a:pathLst>
          </a:custGeom>
          <a:blipFill>
            <a:blip r:embed="rId2"/>
            <a:stretch>
              <a:fillRect l="0" t="0" r="0" b="0"/>
            </a:stretch>
          </a:blipFill>
        </p:spPr>
      </p:sp>
      <p:grpSp>
        <p:nvGrpSpPr>
          <p:cNvPr name="Group 3" id="3"/>
          <p:cNvGrpSpPr/>
          <p:nvPr/>
        </p:nvGrpSpPr>
        <p:grpSpPr>
          <a:xfrm rot="0">
            <a:off x="91899" y="45950"/>
            <a:ext cx="3291840" cy="3291840"/>
            <a:chOff x="0" y="0"/>
            <a:chExt cx="6350000" cy="6350000"/>
          </a:xfrm>
        </p:grpSpPr>
        <p:sp>
          <p:nvSpPr>
            <p:cNvPr name="Freeform 4" id="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3"/>
              <a:stretch>
                <a:fillRect l="0" t="-38888" r="0" b="-38888"/>
              </a:stretch>
            </a:blipFill>
          </p:spPr>
        </p:sp>
      </p:grpSp>
      <p:sp>
        <p:nvSpPr>
          <p:cNvPr name="TextBox 5" id="5"/>
          <p:cNvSpPr txBox="true"/>
          <p:nvPr/>
        </p:nvSpPr>
        <p:spPr>
          <a:xfrm rot="0">
            <a:off x="0" y="512920"/>
            <a:ext cx="18283428" cy="858472"/>
          </a:xfrm>
          <a:prstGeom prst="rect">
            <a:avLst/>
          </a:prstGeom>
        </p:spPr>
        <p:txBody>
          <a:bodyPr anchor="t" rtlCol="false" tIns="0" lIns="0" bIns="0" rIns="0">
            <a:spAutoFit/>
          </a:bodyPr>
          <a:lstStyle/>
          <a:p>
            <a:pPr algn="ctr">
              <a:lnSpc>
                <a:spcPts val="7228"/>
              </a:lnSpc>
            </a:pPr>
            <a:r>
              <a:rPr lang="en-US" b="true" sz="4782">
                <a:solidFill>
                  <a:srgbClr val="2A2921"/>
                </a:solidFill>
                <a:latin typeface="Montserrat Bold"/>
                <a:ea typeface="Montserrat Bold"/>
                <a:cs typeface="Montserrat Bold"/>
                <a:sym typeface="Montserrat Bold"/>
              </a:rPr>
              <a:t>Placa controladora</a:t>
            </a:r>
          </a:p>
        </p:txBody>
      </p:sp>
      <p:sp>
        <p:nvSpPr>
          <p:cNvPr name="TextBox 6" id="6"/>
          <p:cNvSpPr txBox="true"/>
          <p:nvPr/>
        </p:nvSpPr>
        <p:spPr>
          <a:xfrm rot="0">
            <a:off x="9144000" y="3755335"/>
            <a:ext cx="8253160" cy="5681983"/>
          </a:xfrm>
          <a:prstGeom prst="rect">
            <a:avLst/>
          </a:prstGeom>
        </p:spPr>
        <p:txBody>
          <a:bodyPr anchor="t" rtlCol="false" tIns="0" lIns="0" bIns="0" rIns="0">
            <a:spAutoFit/>
          </a:bodyPr>
          <a:lstStyle/>
          <a:p>
            <a:pPr algn="just">
              <a:lnSpc>
                <a:spcPts val="4534"/>
              </a:lnSpc>
              <a:spcBef>
                <a:spcPct val="0"/>
              </a:spcBef>
            </a:pPr>
            <a:r>
              <a:rPr lang="en-US" sz="3000">
                <a:solidFill>
                  <a:srgbClr val="2A2921"/>
                </a:solidFill>
                <a:latin typeface="Montserrat"/>
                <a:ea typeface="Montserrat"/>
                <a:cs typeface="Montserrat"/>
                <a:sym typeface="Montserrat"/>
              </a:rPr>
              <a:t>Raspberry Pi</a:t>
            </a:r>
            <a:r>
              <a:rPr lang="en-US" sz="3000">
                <a:solidFill>
                  <a:srgbClr val="2A2921"/>
                </a:solidFill>
                <a:latin typeface="Montserrat"/>
                <a:ea typeface="Montserrat"/>
                <a:cs typeface="Montserrat"/>
                <a:sym typeface="Montserrat"/>
              </a:rPr>
              <a:t> é uma linha de computadores de placa única desenvolvidos pela Raspberry Pi Foundation, uma organização sem fins lucrativos do Reino Unido. Eles são projetados para fornecer uma plataforma de computação acessível, especialmente em áreas como educação, aprendizado de programação, e desenvolvimento de protótipos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29226" y="3586867"/>
            <a:ext cx="7326610" cy="4368491"/>
          </a:xfrm>
          <a:custGeom>
            <a:avLst/>
            <a:gdLst/>
            <a:ahLst/>
            <a:cxnLst/>
            <a:rect r="r" b="b" t="t" l="l"/>
            <a:pathLst>
              <a:path h="4368491" w="7326610">
                <a:moveTo>
                  <a:pt x="0" y="0"/>
                </a:moveTo>
                <a:lnTo>
                  <a:pt x="7326610" y="0"/>
                </a:lnTo>
                <a:lnTo>
                  <a:pt x="7326610" y="4368491"/>
                </a:lnTo>
                <a:lnTo>
                  <a:pt x="0" y="4368491"/>
                </a:lnTo>
                <a:lnTo>
                  <a:pt x="0" y="0"/>
                </a:lnTo>
                <a:close/>
              </a:path>
            </a:pathLst>
          </a:custGeom>
          <a:blipFill>
            <a:blip r:embed="rId2"/>
            <a:stretch>
              <a:fillRect l="0" t="0" r="0" b="0"/>
            </a:stretch>
          </a:blipFill>
        </p:spPr>
      </p:sp>
      <p:sp>
        <p:nvSpPr>
          <p:cNvPr name="TextBox 3" id="3"/>
          <p:cNvSpPr txBox="true"/>
          <p:nvPr/>
        </p:nvSpPr>
        <p:spPr>
          <a:xfrm rot="0">
            <a:off x="0" y="512920"/>
            <a:ext cx="18283428" cy="858472"/>
          </a:xfrm>
          <a:prstGeom prst="rect">
            <a:avLst/>
          </a:prstGeom>
        </p:spPr>
        <p:txBody>
          <a:bodyPr anchor="t" rtlCol="false" tIns="0" lIns="0" bIns="0" rIns="0">
            <a:spAutoFit/>
          </a:bodyPr>
          <a:lstStyle/>
          <a:p>
            <a:pPr algn="ctr">
              <a:lnSpc>
                <a:spcPts val="7228"/>
              </a:lnSpc>
            </a:pPr>
            <a:r>
              <a:rPr lang="en-US" b="true" sz="4782">
                <a:solidFill>
                  <a:srgbClr val="2A2921"/>
                </a:solidFill>
                <a:latin typeface="Montserrat Bold"/>
                <a:ea typeface="Montserrat Bold"/>
                <a:cs typeface="Montserrat Bold"/>
                <a:sym typeface="Montserrat Bold"/>
              </a:rPr>
              <a:t>Software essencial</a:t>
            </a:r>
          </a:p>
        </p:txBody>
      </p:sp>
      <p:grpSp>
        <p:nvGrpSpPr>
          <p:cNvPr name="Group 4" id="4"/>
          <p:cNvGrpSpPr/>
          <p:nvPr/>
        </p:nvGrpSpPr>
        <p:grpSpPr>
          <a:xfrm rot="0">
            <a:off x="14909549" y="0"/>
            <a:ext cx="3373879" cy="337387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9655" r="0" b="-39655"/>
              </a:stretch>
            </a:blipFill>
          </p:spPr>
        </p:sp>
      </p:grpSp>
      <p:sp>
        <p:nvSpPr>
          <p:cNvPr name="TextBox 6" id="6"/>
          <p:cNvSpPr txBox="true"/>
          <p:nvPr/>
        </p:nvSpPr>
        <p:spPr>
          <a:xfrm rot="0">
            <a:off x="643174" y="2959254"/>
            <a:ext cx="9695102" cy="4996104"/>
          </a:xfrm>
          <a:prstGeom prst="rect">
            <a:avLst/>
          </a:prstGeom>
        </p:spPr>
        <p:txBody>
          <a:bodyPr anchor="t" rtlCol="false" tIns="0" lIns="0" bIns="0" rIns="0">
            <a:spAutoFit/>
          </a:bodyPr>
          <a:lstStyle/>
          <a:p>
            <a:pPr algn="l">
              <a:lnSpc>
                <a:spcPts val="4975"/>
              </a:lnSpc>
            </a:pPr>
            <a:r>
              <a:rPr lang="en-US" sz="4146" b="true">
                <a:solidFill>
                  <a:srgbClr val="000000"/>
                </a:solidFill>
                <a:latin typeface="Roboto Bold"/>
                <a:ea typeface="Roboto Bold"/>
                <a:cs typeface="Roboto Bold"/>
                <a:sym typeface="Roboto Bold"/>
              </a:rPr>
              <a:t>Leitura e processamento</a:t>
            </a:r>
          </a:p>
          <a:p>
            <a:pPr algn="l">
              <a:lnSpc>
                <a:spcPts val="4975"/>
              </a:lnSpc>
            </a:pPr>
          </a:p>
          <a:p>
            <a:pPr algn="l">
              <a:lnSpc>
                <a:spcPts val="3918"/>
              </a:lnSpc>
            </a:pPr>
            <a:r>
              <a:rPr lang="en-US" sz="3265">
                <a:solidFill>
                  <a:srgbClr val="000000"/>
                </a:solidFill>
                <a:latin typeface="Roboto"/>
                <a:ea typeface="Roboto"/>
                <a:cs typeface="Roboto"/>
                <a:sym typeface="Roboto"/>
              </a:rPr>
              <a:t>Python</a:t>
            </a:r>
          </a:p>
          <a:p>
            <a:pPr algn="l">
              <a:lnSpc>
                <a:spcPts val="3918"/>
              </a:lnSpc>
            </a:pPr>
          </a:p>
          <a:p>
            <a:pPr algn="l" marL="649033" indent="-324517" lvl="1">
              <a:lnSpc>
                <a:spcPts val="3607"/>
              </a:lnSpc>
              <a:buFont typeface="Arial"/>
              <a:buChar char="•"/>
            </a:pPr>
            <a:r>
              <a:rPr lang="en-US" sz="3006">
                <a:solidFill>
                  <a:srgbClr val="000000"/>
                </a:solidFill>
                <a:latin typeface="Roboto"/>
                <a:ea typeface="Roboto"/>
                <a:cs typeface="Roboto"/>
                <a:sym typeface="Roboto"/>
              </a:rPr>
              <a:t>Fácil de rodar em qualquer PC ou Raspberry Pi.</a:t>
            </a:r>
          </a:p>
          <a:p>
            <a:pPr algn="l" marL="649033" indent="-324517" lvl="1">
              <a:lnSpc>
                <a:spcPts val="3607"/>
              </a:lnSpc>
              <a:buFont typeface="Arial"/>
              <a:buChar char="•"/>
            </a:pPr>
            <a:r>
              <a:rPr lang="en-US" sz="3006">
                <a:solidFill>
                  <a:srgbClr val="000000"/>
                </a:solidFill>
                <a:latin typeface="Roboto"/>
                <a:ea typeface="Roboto"/>
                <a:cs typeface="Roboto"/>
                <a:sym typeface="Roboto"/>
              </a:rPr>
              <a:t>Permite ler o leitor RFID via serial/USB.</a:t>
            </a:r>
          </a:p>
          <a:p>
            <a:pPr algn="l" marL="649033" indent="-324517" lvl="1">
              <a:lnSpc>
                <a:spcPts val="3607"/>
              </a:lnSpc>
              <a:buFont typeface="Arial"/>
              <a:buChar char="•"/>
            </a:pPr>
            <a:r>
              <a:rPr lang="en-US" sz="3006">
                <a:solidFill>
                  <a:srgbClr val="000000"/>
                </a:solidFill>
                <a:latin typeface="Roboto"/>
                <a:ea typeface="Roboto"/>
                <a:cs typeface="Roboto"/>
                <a:sym typeface="Roboto"/>
              </a:rPr>
              <a:t>Biblioteca pronta para MQTT: </a:t>
            </a:r>
            <a:r>
              <a:rPr lang="en-US" sz="3006" u="sng">
                <a:solidFill>
                  <a:srgbClr val="000000"/>
                </a:solidFill>
                <a:latin typeface="Roboto"/>
                <a:ea typeface="Roboto"/>
                <a:cs typeface="Roboto"/>
                <a:sym typeface="Roboto"/>
                <a:hlinkClick r:id="rId4" tooltip="https://pypi.org/project/paho-mqtt/"/>
              </a:rPr>
              <a:t>paho-mqtt</a:t>
            </a:r>
            <a:r>
              <a:rPr lang="en-US" sz="3006">
                <a:solidFill>
                  <a:srgbClr val="000000"/>
                </a:solidFill>
                <a:latin typeface="Roboto"/>
                <a:ea typeface="Roboto"/>
                <a:cs typeface="Roboto"/>
                <a:sym typeface="Roboto"/>
              </a:rPr>
              <a:t>.</a:t>
            </a:r>
          </a:p>
          <a:p>
            <a:pPr algn="l" marL="649033" indent="-324517" lvl="1">
              <a:lnSpc>
                <a:spcPts val="3607"/>
              </a:lnSpc>
              <a:buFont typeface="Arial"/>
              <a:buChar char="•"/>
            </a:pPr>
            <a:r>
              <a:rPr lang="en-US" sz="3006">
                <a:solidFill>
                  <a:srgbClr val="000000"/>
                </a:solidFill>
                <a:latin typeface="Roboto"/>
                <a:ea typeface="Roboto"/>
                <a:cs typeface="Roboto"/>
                <a:sym typeface="Roboto"/>
              </a:rPr>
              <a:t>Você mesmo define a lógica de “ok / faltando / extra” em poucas linhas.</a:t>
            </a:r>
          </a:p>
          <a:p>
            <a:pPr algn="l">
              <a:lnSpc>
                <a:spcPts val="3918"/>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29226" y="3586867"/>
            <a:ext cx="7326610" cy="4368491"/>
          </a:xfrm>
          <a:custGeom>
            <a:avLst/>
            <a:gdLst/>
            <a:ahLst/>
            <a:cxnLst/>
            <a:rect r="r" b="b" t="t" l="l"/>
            <a:pathLst>
              <a:path h="4368491" w="7326610">
                <a:moveTo>
                  <a:pt x="0" y="0"/>
                </a:moveTo>
                <a:lnTo>
                  <a:pt x="7326610" y="0"/>
                </a:lnTo>
                <a:lnTo>
                  <a:pt x="7326610" y="4368491"/>
                </a:lnTo>
                <a:lnTo>
                  <a:pt x="0" y="4368491"/>
                </a:lnTo>
                <a:lnTo>
                  <a:pt x="0" y="0"/>
                </a:lnTo>
                <a:close/>
              </a:path>
            </a:pathLst>
          </a:custGeom>
          <a:blipFill>
            <a:blip r:embed="rId2"/>
            <a:stretch>
              <a:fillRect l="0" t="0" r="0" b="0"/>
            </a:stretch>
          </a:blipFill>
        </p:spPr>
      </p:sp>
      <p:grpSp>
        <p:nvGrpSpPr>
          <p:cNvPr name="Group 3" id="3"/>
          <p:cNvGrpSpPr/>
          <p:nvPr/>
        </p:nvGrpSpPr>
        <p:grpSpPr>
          <a:xfrm rot="0">
            <a:off x="14909549" y="0"/>
            <a:ext cx="3373879" cy="337387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9655" r="0" b="-39655"/>
              </a:stretch>
            </a:blipFill>
          </p:spPr>
        </p:sp>
      </p:grpSp>
      <p:sp>
        <p:nvSpPr>
          <p:cNvPr name="TextBox 5" id="5"/>
          <p:cNvSpPr txBox="true"/>
          <p:nvPr/>
        </p:nvSpPr>
        <p:spPr>
          <a:xfrm rot="0">
            <a:off x="0" y="512920"/>
            <a:ext cx="18283428" cy="858472"/>
          </a:xfrm>
          <a:prstGeom prst="rect">
            <a:avLst/>
          </a:prstGeom>
        </p:spPr>
        <p:txBody>
          <a:bodyPr anchor="t" rtlCol="false" tIns="0" lIns="0" bIns="0" rIns="0">
            <a:spAutoFit/>
          </a:bodyPr>
          <a:lstStyle/>
          <a:p>
            <a:pPr algn="ctr">
              <a:lnSpc>
                <a:spcPts val="7228"/>
              </a:lnSpc>
            </a:pPr>
            <a:r>
              <a:rPr lang="en-US" b="true" sz="4782">
                <a:solidFill>
                  <a:srgbClr val="2A2921"/>
                </a:solidFill>
                <a:latin typeface="Montserrat Bold"/>
                <a:ea typeface="Montserrat Bold"/>
                <a:cs typeface="Montserrat Bold"/>
                <a:sym typeface="Montserrat Bold"/>
              </a:rPr>
              <a:t>Software essencial</a:t>
            </a:r>
          </a:p>
        </p:txBody>
      </p:sp>
      <p:sp>
        <p:nvSpPr>
          <p:cNvPr name="TextBox 6" id="6"/>
          <p:cNvSpPr txBox="true"/>
          <p:nvPr/>
        </p:nvSpPr>
        <p:spPr>
          <a:xfrm rot="0">
            <a:off x="643174" y="2949729"/>
            <a:ext cx="9654356" cy="6905625"/>
          </a:xfrm>
          <a:prstGeom prst="rect">
            <a:avLst/>
          </a:prstGeom>
        </p:spPr>
        <p:txBody>
          <a:bodyPr anchor="t" rtlCol="false" tIns="0" lIns="0" bIns="0" rIns="0">
            <a:spAutoFit/>
          </a:bodyPr>
          <a:lstStyle/>
          <a:p>
            <a:pPr algn="l">
              <a:lnSpc>
                <a:spcPts val="4615"/>
              </a:lnSpc>
            </a:pPr>
            <a:r>
              <a:rPr lang="en-US" sz="3846" b="true">
                <a:solidFill>
                  <a:srgbClr val="000000"/>
                </a:solidFill>
                <a:latin typeface="Roboto Bold"/>
                <a:ea typeface="Roboto Bold"/>
                <a:cs typeface="Roboto Bold"/>
                <a:sym typeface="Roboto Bold"/>
              </a:rPr>
              <a:t>Mapeamento visual (exemplos de cores / ações)</a:t>
            </a:r>
          </a:p>
          <a:p>
            <a:pPr algn="l">
              <a:lnSpc>
                <a:spcPts val="4975"/>
              </a:lnSpc>
            </a:pPr>
          </a:p>
          <a:p>
            <a:pPr algn="l">
              <a:lnSpc>
                <a:spcPts val="3918"/>
              </a:lnSpc>
            </a:pPr>
            <a:r>
              <a:rPr lang="en-US" sz="3265">
                <a:solidFill>
                  <a:srgbClr val="000000"/>
                </a:solidFill>
                <a:latin typeface="Roboto"/>
                <a:ea typeface="Roboto"/>
                <a:cs typeface="Roboto"/>
                <a:sym typeface="Roboto"/>
              </a:rPr>
              <a:t>Python</a:t>
            </a:r>
          </a:p>
          <a:p>
            <a:pPr algn="l">
              <a:lnSpc>
                <a:spcPts val="3607"/>
              </a:lnSpc>
            </a:pPr>
          </a:p>
          <a:p>
            <a:pPr algn="l" marL="649033" indent="-324516" lvl="1">
              <a:lnSpc>
                <a:spcPts val="3607"/>
              </a:lnSpc>
              <a:buFont typeface="Arial"/>
              <a:buChar char="•"/>
            </a:pPr>
            <a:r>
              <a:rPr lang="en-US" sz="3006">
                <a:solidFill>
                  <a:srgbClr val="000000"/>
                </a:solidFill>
                <a:latin typeface="Roboto"/>
                <a:ea typeface="Roboto"/>
                <a:cs typeface="Roboto"/>
                <a:sym typeface="Roboto"/>
              </a:rPr>
              <a:t>Verde — tudo presente (status = ok)</a:t>
            </a:r>
          </a:p>
          <a:p>
            <a:pPr algn="l" marL="649033" indent="-324516" lvl="1">
              <a:lnSpc>
                <a:spcPts val="3607"/>
              </a:lnSpc>
              <a:buFont typeface="Arial"/>
              <a:buChar char="•"/>
            </a:pPr>
            <a:r>
              <a:rPr lang="en-US" sz="3006">
                <a:solidFill>
                  <a:srgbClr val="000000"/>
                </a:solidFill>
                <a:latin typeface="Roboto"/>
                <a:ea typeface="Roboto"/>
                <a:cs typeface="Roboto"/>
                <a:sym typeface="Roboto"/>
              </a:rPr>
              <a:t>Amarelo — ferramenta faltante parcial / atenção (status = partial ou missing com 1 item)</a:t>
            </a:r>
          </a:p>
          <a:p>
            <a:pPr algn="l" marL="649033" indent="-324516" lvl="1">
              <a:lnSpc>
                <a:spcPts val="3607"/>
              </a:lnSpc>
              <a:buFont typeface="Arial"/>
              <a:buChar char="•"/>
            </a:pPr>
            <a:r>
              <a:rPr lang="en-US" sz="3006">
                <a:solidFill>
                  <a:srgbClr val="000000"/>
                </a:solidFill>
                <a:latin typeface="Roboto"/>
                <a:ea typeface="Roboto"/>
                <a:cs typeface="Roboto"/>
                <a:sym typeface="Roboto"/>
              </a:rPr>
              <a:t>Vermelho — faltando ferramenta crítica / erro (status = missing)</a:t>
            </a:r>
          </a:p>
          <a:p>
            <a:pPr algn="l" marL="649033" indent="-324516" lvl="1">
              <a:lnSpc>
                <a:spcPts val="3607"/>
              </a:lnSpc>
              <a:buFont typeface="Arial"/>
              <a:buChar char="•"/>
            </a:pPr>
            <a:r>
              <a:rPr lang="en-US" sz="3006">
                <a:solidFill>
                  <a:srgbClr val="000000"/>
                </a:solidFill>
                <a:latin typeface="Roboto"/>
                <a:ea typeface="Roboto"/>
                <a:cs typeface="Roboto"/>
                <a:sym typeface="Roboto"/>
              </a:rPr>
              <a:t>Azul — ação requerida / manutenção / inventário manual</a:t>
            </a:r>
          </a:p>
          <a:p>
            <a:pPr algn="l">
              <a:lnSpc>
                <a:spcPts val="3607"/>
              </a:lnSpc>
            </a:pPr>
          </a:p>
          <a:p>
            <a:pPr algn="l">
              <a:lnSpc>
                <a:spcPts val="3918"/>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512920"/>
            <a:ext cx="18283428" cy="858472"/>
          </a:xfrm>
          <a:prstGeom prst="rect">
            <a:avLst/>
          </a:prstGeom>
        </p:spPr>
        <p:txBody>
          <a:bodyPr anchor="t" rtlCol="false" tIns="0" lIns="0" bIns="0" rIns="0">
            <a:spAutoFit/>
          </a:bodyPr>
          <a:lstStyle/>
          <a:p>
            <a:pPr algn="ctr">
              <a:lnSpc>
                <a:spcPts val="7228"/>
              </a:lnSpc>
            </a:pPr>
            <a:r>
              <a:rPr lang="en-US" b="true" sz="4782">
                <a:solidFill>
                  <a:srgbClr val="2A2921"/>
                </a:solidFill>
                <a:latin typeface="Montserrat Bold"/>
                <a:ea typeface="Montserrat Bold"/>
                <a:cs typeface="Montserrat Bold"/>
                <a:sym typeface="Montserrat Bold"/>
              </a:rPr>
              <a:t>Software essencial</a:t>
            </a:r>
          </a:p>
        </p:txBody>
      </p:sp>
      <p:sp>
        <p:nvSpPr>
          <p:cNvPr name="TextBox 3" id="3"/>
          <p:cNvSpPr txBox="true"/>
          <p:nvPr/>
        </p:nvSpPr>
        <p:spPr>
          <a:xfrm rot="0">
            <a:off x="9144000" y="2959254"/>
            <a:ext cx="8758494" cy="5904486"/>
          </a:xfrm>
          <a:prstGeom prst="rect">
            <a:avLst/>
          </a:prstGeom>
        </p:spPr>
        <p:txBody>
          <a:bodyPr anchor="t" rtlCol="false" tIns="0" lIns="0" bIns="0" rIns="0">
            <a:spAutoFit/>
          </a:bodyPr>
          <a:lstStyle/>
          <a:p>
            <a:pPr algn="l">
              <a:lnSpc>
                <a:spcPts val="4975"/>
              </a:lnSpc>
            </a:pPr>
            <a:r>
              <a:rPr lang="en-US" sz="4146" b="true">
                <a:solidFill>
                  <a:srgbClr val="000000"/>
                </a:solidFill>
                <a:latin typeface="Roboto Bold"/>
                <a:ea typeface="Roboto Bold"/>
                <a:cs typeface="Roboto Bold"/>
                <a:sym typeface="Roboto Bold"/>
              </a:rPr>
              <a:t>Comunicação entre módulos</a:t>
            </a:r>
          </a:p>
          <a:p>
            <a:pPr algn="l">
              <a:lnSpc>
                <a:spcPts val="4975"/>
              </a:lnSpc>
            </a:pPr>
          </a:p>
          <a:p>
            <a:pPr algn="l">
              <a:lnSpc>
                <a:spcPts val="3918"/>
              </a:lnSpc>
            </a:pPr>
            <a:r>
              <a:rPr lang="en-US" sz="3265">
                <a:solidFill>
                  <a:srgbClr val="000000"/>
                </a:solidFill>
                <a:latin typeface="Roboto"/>
                <a:ea typeface="Roboto"/>
                <a:cs typeface="Roboto"/>
                <a:sym typeface="Roboto"/>
              </a:rPr>
              <a:t>MQTT Broker (Mosquitto)</a:t>
            </a:r>
          </a:p>
          <a:p>
            <a:pPr algn="l">
              <a:lnSpc>
                <a:spcPts val="3918"/>
              </a:lnSpc>
            </a:pPr>
          </a:p>
          <a:p>
            <a:pPr algn="l" marL="649033" indent="-324517" lvl="1">
              <a:lnSpc>
                <a:spcPts val="3607"/>
              </a:lnSpc>
              <a:buFont typeface="Arial"/>
              <a:buChar char="•"/>
            </a:pPr>
            <a:r>
              <a:rPr lang="en-US" sz="3006">
                <a:solidFill>
                  <a:srgbClr val="000000"/>
                </a:solidFill>
                <a:latin typeface="Roboto"/>
                <a:ea typeface="Roboto"/>
                <a:cs typeface="Roboto"/>
                <a:sym typeface="Roboto"/>
              </a:rPr>
              <a:t>Super leve, roda no Raspberry Pi, Windows ou Linux.</a:t>
            </a:r>
          </a:p>
          <a:p>
            <a:pPr algn="l" marL="649033" indent="-324517" lvl="1">
              <a:lnSpc>
                <a:spcPts val="3607"/>
              </a:lnSpc>
              <a:buFont typeface="Arial"/>
              <a:buChar char="•"/>
            </a:pPr>
            <a:r>
              <a:rPr lang="en-US" sz="3006">
                <a:solidFill>
                  <a:srgbClr val="000000"/>
                </a:solidFill>
                <a:latin typeface="Roboto"/>
                <a:ea typeface="Roboto"/>
                <a:cs typeface="Roboto"/>
                <a:sym typeface="Roboto"/>
              </a:rPr>
              <a:t>Atua como “central de mensagens”: o Python publica status, o ESP32 ou Arduino lê e acende a lâmpada.</a:t>
            </a:r>
          </a:p>
          <a:p>
            <a:pPr algn="l" marL="649033" indent="-324517" lvl="1">
              <a:lnSpc>
                <a:spcPts val="3607"/>
              </a:lnSpc>
              <a:buFont typeface="Arial"/>
              <a:buChar char="•"/>
            </a:pPr>
            <a:r>
              <a:rPr lang="en-US" sz="3006">
                <a:solidFill>
                  <a:srgbClr val="000000"/>
                </a:solidFill>
                <a:latin typeface="Roboto"/>
                <a:ea typeface="Roboto"/>
                <a:cs typeface="Roboto"/>
                <a:sym typeface="Roboto"/>
              </a:rPr>
              <a:t>É praticamente plug-and-play (instalação em 1 comando).</a:t>
            </a:r>
          </a:p>
          <a:p>
            <a:pPr algn="l">
              <a:lnSpc>
                <a:spcPts val="3918"/>
              </a:lnSpc>
            </a:pPr>
          </a:p>
        </p:txBody>
      </p:sp>
      <p:sp>
        <p:nvSpPr>
          <p:cNvPr name="Freeform 4" id="4"/>
          <p:cNvSpPr/>
          <p:nvPr/>
        </p:nvSpPr>
        <p:spPr>
          <a:xfrm flipH="false" flipV="false" rot="0">
            <a:off x="234152" y="2959254"/>
            <a:ext cx="8588326" cy="4756957"/>
          </a:xfrm>
          <a:custGeom>
            <a:avLst/>
            <a:gdLst/>
            <a:ahLst/>
            <a:cxnLst/>
            <a:rect r="r" b="b" t="t" l="l"/>
            <a:pathLst>
              <a:path h="4756957" w="8588326">
                <a:moveTo>
                  <a:pt x="0" y="0"/>
                </a:moveTo>
                <a:lnTo>
                  <a:pt x="8588326" y="0"/>
                </a:lnTo>
                <a:lnTo>
                  <a:pt x="8588326" y="4756957"/>
                </a:lnTo>
                <a:lnTo>
                  <a:pt x="0" y="4756957"/>
                </a:lnTo>
                <a:lnTo>
                  <a:pt x="0" y="0"/>
                </a:lnTo>
                <a:close/>
              </a:path>
            </a:pathLst>
          </a:custGeom>
          <a:blipFill>
            <a:blip r:embed="rId2"/>
            <a:stretch>
              <a:fillRect l="-1886" t="0" r="-1886" b="0"/>
            </a:stretch>
          </a:blipFill>
        </p:spPr>
      </p:sp>
      <p:grpSp>
        <p:nvGrpSpPr>
          <p:cNvPr name="Group 5" id="5"/>
          <p:cNvGrpSpPr/>
          <p:nvPr/>
        </p:nvGrpSpPr>
        <p:grpSpPr>
          <a:xfrm rot="0">
            <a:off x="14909549" y="0"/>
            <a:ext cx="3373879" cy="337387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9655" r="0" b="-39655"/>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03761" y="2959254"/>
            <a:ext cx="5264778" cy="5222148"/>
          </a:xfrm>
          <a:custGeom>
            <a:avLst/>
            <a:gdLst/>
            <a:ahLst/>
            <a:cxnLst/>
            <a:rect r="r" b="b" t="t" l="l"/>
            <a:pathLst>
              <a:path h="5222148" w="5264778">
                <a:moveTo>
                  <a:pt x="0" y="0"/>
                </a:moveTo>
                <a:lnTo>
                  <a:pt x="5264778" y="0"/>
                </a:lnTo>
                <a:lnTo>
                  <a:pt x="5264778" y="5222148"/>
                </a:lnTo>
                <a:lnTo>
                  <a:pt x="0" y="5222148"/>
                </a:lnTo>
                <a:lnTo>
                  <a:pt x="0" y="0"/>
                </a:lnTo>
                <a:close/>
              </a:path>
            </a:pathLst>
          </a:custGeom>
          <a:blipFill>
            <a:blip r:embed="rId2"/>
            <a:stretch>
              <a:fillRect l="0" t="0" r="0" b="0"/>
            </a:stretch>
          </a:blipFill>
        </p:spPr>
      </p:sp>
      <p:sp>
        <p:nvSpPr>
          <p:cNvPr name="TextBox 3" id="3"/>
          <p:cNvSpPr txBox="true"/>
          <p:nvPr/>
        </p:nvSpPr>
        <p:spPr>
          <a:xfrm rot="0">
            <a:off x="0" y="512920"/>
            <a:ext cx="18283428" cy="858472"/>
          </a:xfrm>
          <a:prstGeom prst="rect">
            <a:avLst/>
          </a:prstGeom>
        </p:spPr>
        <p:txBody>
          <a:bodyPr anchor="t" rtlCol="false" tIns="0" lIns="0" bIns="0" rIns="0">
            <a:spAutoFit/>
          </a:bodyPr>
          <a:lstStyle/>
          <a:p>
            <a:pPr algn="ctr">
              <a:lnSpc>
                <a:spcPts val="7228"/>
              </a:lnSpc>
            </a:pPr>
            <a:r>
              <a:rPr lang="en-US" b="true" sz="4782">
                <a:solidFill>
                  <a:srgbClr val="2A2921"/>
                </a:solidFill>
                <a:latin typeface="Montserrat Bold"/>
                <a:ea typeface="Montserrat Bold"/>
                <a:cs typeface="Montserrat Bold"/>
                <a:sym typeface="Montserrat Bold"/>
              </a:rPr>
              <a:t>Software essencial</a:t>
            </a:r>
          </a:p>
        </p:txBody>
      </p:sp>
      <p:grpSp>
        <p:nvGrpSpPr>
          <p:cNvPr name="Group 4" id="4"/>
          <p:cNvGrpSpPr/>
          <p:nvPr/>
        </p:nvGrpSpPr>
        <p:grpSpPr>
          <a:xfrm rot="0">
            <a:off x="14909549" y="0"/>
            <a:ext cx="3373879" cy="337387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9655" r="0" b="-39655"/>
              </a:stretch>
            </a:blipFill>
          </p:spPr>
        </p:sp>
      </p:grpSp>
      <p:sp>
        <p:nvSpPr>
          <p:cNvPr name="TextBox 6" id="6"/>
          <p:cNvSpPr txBox="true"/>
          <p:nvPr/>
        </p:nvSpPr>
        <p:spPr>
          <a:xfrm rot="0">
            <a:off x="643174" y="2959254"/>
            <a:ext cx="9695102" cy="3162300"/>
          </a:xfrm>
          <a:prstGeom prst="rect">
            <a:avLst/>
          </a:prstGeom>
        </p:spPr>
        <p:txBody>
          <a:bodyPr anchor="t" rtlCol="false" tIns="0" lIns="0" bIns="0" rIns="0">
            <a:spAutoFit/>
          </a:bodyPr>
          <a:lstStyle/>
          <a:p>
            <a:pPr algn="l">
              <a:lnSpc>
                <a:spcPts val="4975"/>
              </a:lnSpc>
            </a:pPr>
            <a:r>
              <a:rPr lang="en-US" sz="4146" b="true">
                <a:solidFill>
                  <a:srgbClr val="000000"/>
                </a:solidFill>
                <a:latin typeface="Roboto Bold"/>
                <a:ea typeface="Roboto Bold"/>
                <a:cs typeface="Roboto Bold"/>
                <a:sym typeface="Roboto Bold"/>
              </a:rPr>
              <a:t>Alerta visual</a:t>
            </a:r>
          </a:p>
          <a:p>
            <a:pPr algn="l">
              <a:lnSpc>
                <a:spcPts val="4975"/>
              </a:lnSpc>
            </a:pPr>
          </a:p>
          <a:p>
            <a:pPr algn="l">
              <a:lnSpc>
                <a:spcPts val="3918"/>
              </a:lnSpc>
            </a:pPr>
            <a:r>
              <a:rPr lang="en-US" sz="3265">
                <a:solidFill>
                  <a:srgbClr val="000000"/>
                </a:solidFill>
                <a:latin typeface="Roboto"/>
                <a:ea typeface="Roboto"/>
                <a:cs typeface="Roboto"/>
                <a:sym typeface="Roboto"/>
              </a:rPr>
              <a:t>ESP32/Arduino com firmware simples:</a:t>
            </a:r>
          </a:p>
          <a:p>
            <a:pPr algn="l">
              <a:lnSpc>
                <a:spcPts val="3918"/>
              </a:lnSpc>
            </a:pPr>
          </a:p>
          <a:p>
            <a:pPr algn="l" marL="649858" indent="-324929" lvl="1">
              <a:lnSpc>
                <a:spcPts val="3611"/>
              </a:lnSpc>
              <a:buFont typeface="Arial"/>
              <a:buChar char="•"/>
            </a:pPr>
            <a:r>
              <a:rPr lang="en-US" sz="3009">
                <a:solidFill>
                  <a:srgbClr val="000000"/>
                </a:solidFill>
                <a:latin typeface="Roboto"/>
                <a:ea typeface="Roboto"/>
                <a:cs typeface="Roboto"/>
                <a:sym typeface="Roboto"/>
              </a:rPr>
              <a:t>Subscreve o tópico MQTT e acende LED/lâmpada conforme status.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083444" y="3252291"/>
            <a:ext cx="10230245" cy="5048250"/>
          </a:xfrm>
          <a:prstGeom prst="rect">
            <a:avLst/>
          </a:prstGeom>
        </p:spPr>
        <p:txBody>
          <a:bodyPr anchor="t" rtlCol="false" tIns="0" lIns="0" bIns="0" rIns="0">
            <a:spAutoFit/>
          </a:bodyPr>
          <a:lstStyle/>
          <a:p>
            <a:pPr algn="l" marL="542925" indent="-271462" lvl="1">
              <a:lnSpc>
                <a:spcPts val="3600"/>
              </a:lnSpc>
              <a:buFont typeface="Arial"/>
              <a:buChar char="•"/>
            </a:pPr>
            <a:r>
              <a:rPr lang="en-US" sz="3000">
                <a:solidFill>
                  <a:srgbClr val="000000"/>
                </a:solidFill>
                <a:latin typeface="Arial"/>
                <a:ea typeface="Arial"/>
                <a:cs typeface="Arial"/>
                <a:sym typeface="Arial"/>
              </a:rPr>
              <a:t>Adotar código de cores nos gabaritos: cada furo terá uma cor correspondente ao seu diâmetro (ex.: azul = 5 mm, amarelo = 7 mm, vermelho = 10 mm).</a:t>
            </a:r>
          </a:p>
          <a:p>
            <a:pPr algn="l" marL="542925" indent="-271462" lvl="1">
              <a:lnSpc>
                <a:spcPts val="3600"/>
              </a:lnSpc>
            </a:pPr>
          </a:p>
          <a:p>
            <a:pPr algn="l" marL="542925" indent="-271462" lvl="1">
              <a:lnSpc>
                <a:spcPts val="3600"/>
              </a:lnSpc>
              <a:buFont typeface="Arial"/>
              <a:buChar char="•"/>
            </a:pPr>
            <a:r>
              <a:rPr lang="en-US" sz="3000">
                <a:solidFill>
                  <a:srgbClr val="000000"/>
                </a:solidFill>
                <a:latin typeface="Arial"/>
                <a:ea typeface="Arial"/>
                <a:cs typeface="Arial"/>
                <a:sym typeface="Arial"/>
              </a:rPr>
              <a:t>Implementar organização visual das brocas: caixas divididas por cores, correspondentes aos gabaritos, facilitando a escolha rápida da ferramenta correta.</a:t>
            </a:r>
          </a:p>
          <a:p>
            <a:pPr algn="l">
              <a:lnSpc>
                <a:spcPts val="3600"/>
              </a:lnSpc>
            </a:pPr>
          </a:p>
          <a:p>
            <a:pPr algn="l" marL="542925" indent="-271462" lvl="1">
              <a:lnSpc>
                <a:spcPts val="3600"/>
              </a:lnSpc>
            </a:pPr>
            <a:r>
              <a:rPr lang="en-US" sz="3000" strike="sngStrike">
                <a:solidFill>
                  <a:srgbClr val="000000"/>
                </a:solidFill>
                <a:latin typeface="Arial"/>
                <a:ea typeface="Arial"/>
                <a:cs typeface="Arial"/>
                <a:sym typeface="Arial"/>
              </a:rPr>
              <a:t>-</a:t>
            </a:r>
            <a:r>
              <a:rPr lang="en-US" sz="3000">
                <a:solidFill>
                  <a:srgbClr val="000000"/>
                </a:solidFill>
                <a:latin typeface="Arial"/>
                <a:ea typeface="Arial"/>
                <a:cs typeface="Arial"/>
                <a:sym typeface="Arial"/>
              </a:rPr>
              <a:t> </a:t>
            </a:r>
            <a:r>
              <a:rPr lang="en-US" sz="3000">
                <a:solidFill>
                  <a:srgbClr val="000000"/>
                </a:solidFill>
                <a:latin typeface="Arial"/>
                <a:ea typeface="Arial"/>
                <a:cs typeface="Arial"/>
                <a:sym typeface="Arial"/>
              </a:rPr>
              <a:t>Criar um manual simples e visual (painel ou cartaz) explicando a padronização para treinamento dos trabalhadores.</a:t>
            </a:r>
          </a:p>
        </p:txBody>
      </p:sp>
      <p:grpSp>
        <p:nvGrpSpPr>
          <p:cNvPr name="Group 3" id="3"/>
          <p:cNvGrpSpPr>
            <a:grpSpLocks noChangeAspect="true"/>
          </p:cNvGrpSpPr>
          <p:nvPr/>
        </p:nvGrpSpPr>
        <p:grpSpPr>
          <a:xfrm rot="0">
            <a:off x="1340067" y="3121572"/>
            <a:ext cx="5320861" cy="5320862"/>
            <a:chOff x="0" y="0"/>
            <a:chExt cx="7094482" cy="7094482"/>
          </a:xfrm>
        </p:grpSpPr>
        <p:sp>
          <p:nvSpPr>
            <p:cNvPr name="Freeform 4" id="4"/>
            <p:cNvSpPr/>
            <p:nvPr/>
          </p:nvSpPr>
          <p:spPr>
            <a:xfrm flipH="false" flipV="false" rot="0">
              <a:off x="0" y="0"/>
              <a:ext cx="7094474" cy="7094474"/>
            </a:xfrm>
            <a:custGeom>
              <a:avLst/>
              <a:gdLst/>
              <a:ahLst/>
              <a:cxnLst/>
              <a:rect r="r" b="b" t="t" l="l"/>
              <a:pathLst>
                <a:path h="7094474" w="7094474">
                  <a:moveTo>
                    <a:pt x="0" y="0"/>
                  </a:moveTo>
                  <a:lnTo>
                    <a:pt x="7094474" y="0"/>
                  </a:lnTo>
                  <a:lnTo>
                    <a:pt x="7094474" y="7094474"/>
                  </a:lnTo>
                  <a:lnTo>
                    <a:pt x="0" y="7094474"/>
                  </a:lnTo>
                  <a:lnTo>
                    <a:pt x="0" y="0"/>
                  </a:lnTo>
                  <a:close/>
                </a:path>
              </a:pathLst>
            </a:custGeom>
            <a:blipFill>
              <a:blip r:embed="rId2"/>
              <a:stretch>
                <a:fillRect l="0" t="0" r="0" b="0"/>
              </a:stretch>
            </a:blipFill>
          </p:spPr>
        </p:sp>
      </p:grpSp>
      <p:grpSp>
        <p:nvGrpSpPr>
          <p:cNvPr name="Group 5" id="5"/>
          <p:cNvGrpSpPr/>
          <p:nvPr/>
        </p:nvGrpSpPr>
        <p:grpSpPr>
          <a:xfrm rot="0">
            <a:off x="15253500" y="272038"/>
            <a:ext cx="2538345" cy="25383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8333" t="0" r="-38333" b="0"/>
              </a:stretch>
            </a:blipFill>
          </p:spPr>
        </p:sp>
      </p:grpSp>
      <p:sp>
        <p:nvSpPr>
          <p:cNvPr name="TextBox 7" id="7"/>
          <p:cNvSpPr txBox="true"/>
          <p:nvPr/>
        </p:nvSpPr>
        <p:spPr>
          <a:xfrm rot="0">
            <a:off x="4537314" y="1522161"/>
            <a:ext cx="10490375" cy="804773"/>
          </a:xfrm>
          <a:prstGeom prst="rect">
            <a:avLst/>
          </a:prstGeom>
        </p:spPr>
        <p:txBody>
          <a:bodyPr anchor="t" rtlCol="false" tIns="0" lIns="0" bIns="0" rIns="0">
            <a:spAutoFit/>
          </a:bodyPr>
          <a:lstStyle/>
          <a:p>
            <a:pPr algn="l">
              <a:lnSpc>
                <a:spcPts val="5759"/>
              </a:lnSpc>
            </a:pPr>
            <a:r>
              <a:rPr lang="en-US" sz="4800" b="true">
                <a:solidFill>
                  <a:srgbClr val="000000"/>
                </a:solidFill>
                <a:latin typeface="Arial Bold"/>
                <a:ea typeface="Arial Bold"/>
                <a:cs typeface="Arial Bold"/>
                <a:sym typeface="Arial Bold"/>
              </a:rPr>
              <a:t>Projeto Para Padronização Visual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5091" y="1028700"/>
            <a:ext cx="10445587" cy="2966809"/>
          </a:xfrm>
          <a:custGeom>
            <a:avLst/>
            <a:gdLst/>
            <a:ahLst/>
            <a:cxnLst/>
            <a:rect r="r" b="b" t="t" l="l"/>
            <a:pathLst>
              <a:path h="2966809" w="10445587">
                <a:moveTo>
                  <a:pt x="0" y="0"/>
                </a:moveTo>
                <a:lnTo>
                  <a:pt x="10445587" y="0"/>
                </a:lnTo>
                <a:lnTo>
                  <a:pt x="10445587" y="2966809"/>
                </a:lnTo>
                <a:lnTo>
                  <a:pt x="0" y="2966809"/>
                </a:lnTo>
                <a:lnTo>
                  <a:pt x="0" y="0"/>
                </a:lnTo>
                <a:close/>
              </a:path>
            </a:pathLst>
          </a:custGeom>
          <a:blipFill>
            <a:blip r:embed="rId2"/>
            <a:stretch>
              <a:fillRect l="-1688" t="-1698" r="0" b="0"/>
            </a:stretch>
          </a:blipFill>
        </p:spPr>
      </p:sp>
      <p:sp>
        <p:nvSpPr>
          <p:cNvPr name="Freeform 3" id="3"/>
          <p:cNvSpPr/>
          <p:nvPr/>
        </p:nvSpPr>
        <p:spPr>
          <a:xfrm flipH="false" flipV="false" rot="0">
            <a:off x="355091" y="3995509"/>
            <a:ext cx="10445587" cy="2717131"/>
          </a:xfrm>
          <a:custGeom>
            <a:avLst/>
            <a:gdLst/>
            <a:ahLst/>
            <a:cxnLst/>
            <a:rect r="r" b="b" t="t" l="l"/>
            <a:pathLst>
              <a:path h="2717131" w="10445587">
                <a:moveTo>
                  <a:pt x="0" y="0"/>
                </a:moveTo>
                <a:lnTo>
                  <a:pt x="10445587" y="0"/>
                </a:lnTo>
                <a:lnTo>
                  <a:pt x="10445587" y="2717131"/>
                </a:lnTo>
                <a:lnTo>
                  <a:pt x="0" y="2717131"/>
                </a:lnTo>
                <a:lnTo>
                  <a:pt x="0" y="0"/>
                </a:lnTo>
                <a:close/>
              </a:path>
            </a:pathLst>
          </a:custGeom>
          <a:blipFill>
            <a:blip r:embed="rId3"/>
            <a:stretch>
              <a:fillRect l="-933" t="0" r="-933" b="0"/>
            </a:stretch>
          </a:blipFill>
        </p:spPr>
      </p:sp>
      <p:sp>
        <p:nvSpPr>
          <p:cNvPr name="Freeform 4" id="4"/>
          <p:cNvSpPr/>
          <p:nvPr/>
        </p:nvSpPr>
        <p:spPr>
          <a:xfrm flipH="false" flipV="false" rot="0">
            <a:off x="355091" y="6712640"/>
            <a:ext cx="10445587" cy="2997610"/>
          </a:xfrm>
          <a:custGeom>
            <a:avLst/>
            <a:gdLst/>
            <a:ahLst/>
            <a:cxnLst/>
            <a:rect r="r" b="b" t="t" l="l"/>
            <a:pathLst>
              <a:path h="2997610" w="10445587">
                <a:moveTo>
                  <a:pt x="0" y="0"/>
                </a:moveTo>
                <a:lnTo>
                  <a:pt x="10445587" y="0"/>
                </a:lnTo>
                <a:lnTo>
                  <a:pt x="10445587" y="2997610"/>
                </a:lnTo>
                <a:lnTo>
                  <a:pt x="0" y="2997610"/>
                </a:lnTo>
                <a:lnTo>
                  <a:pt x="0" y="0"/>
                </a:lnTo>
                <a:close/>
              </a:path>
            </a:pathLst>
          </a:custGeom>
          <a:blipFill>
            <a:blip r:embed="rId4"/>
            <a:stretch>
              <a:fillRect l="-933" t="0" r="-933" b="0"/>
            </a:stretch>
          </a:blipFill>
        </p:spPr>
      </p:sp>
      <p:sp>
        <p:nvSpPr>
          <p:cNvPr name="Freeform 5" id="5"/>
          <p:cNvSpPr/>
          <p:nvPr/>
        </p:nvSpPr>
        <p:spPr>
          <a:xfrm flipH="false" flipV="false" rot="0">
            <a:off x="10987838" y="4625864"/>
            <a:ext cx="7300162" cy="1910061"/>
          </a:xfrm>
          <a:custGeom>
            <a:avLst/>
            <a:gdLst/>
            <a:ahLst/>
            <a:cxnLst/>
            <a:rect r="r" b="b" t="t" l="l"/>
            <a:pathLst>
              <a:path h="1910061" w="7300162">
                <a:moveTo>
                  <a:pt x="0" y="0"/>
                </a:moveTo>
                <a:lnTo>
                  <a:pt x="7300162" y="0"/>
                </a:lnTo>
                <a:lnTo>
                  <a:pt x="7300162" y="1910061"/>
                </a:lnTo>
                <a:lnTo>
                  <a:pt x="0" y="1910061"/>
                </a:lnTo>
                <a:lnTo>
                  <a:pt x="0" y="0"/>
                </a:lnTo>
                <a:close/>
              </a:path>
            </a:pathLst>
          </a:custGeom>
          <a:blipFill>
            <a:blip r:embed="rId5"/>
            <a:stretch>
              <a:fillRect l="-3107" t="0" r="-31070" b="0"/>
            </a:stretch>
          </a:blipFill>
        </p:spPr>
      </p:sp>
      <p:grpSp>
        <p:nvGrpSpPr>
          <p:cNvPr name="Group 6" id="6"/>
          <p:cNvGrpSpPr/>
          <p:nvPr/>
        </p:nvGrpSpPr>
        <p:grpSpPr>
          <a:xfrm rot="0">
            <a:off x="14637919" y="0"/>
            <a:ext cx="3650081" cy="365008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39655" r="0" b="-39655"/>
              </a:stretch>
            </a:blipFill>
          </p:spPr>
        </p:sp>
      </p:grpSp>
      <p:sp>
        <p:nvSpPr>
          <p:cNvPr name="TextBox 8" id="8"/>
          <p:cNvSpPr txBox="true"/>
          <p:nvPr/>
        </p:nvSpPr>
        <p:spPr>
          <a:xfrm rot="0">
            <a:off x="5577884" y="233680"/>
            <a:ext cx="7120771" cy="795020"/>
          </a:xfrm>
          <a:prstGeom prst="rect">
            <a:avLst/>
          </a:prstGeom>
        </p:spPr>
        <p:txBody>
          <a:bodyPr anchor="t" rtlCol="false" tIns="0" lIns="0" bIns="0" rIns="0">
            <a:spAutoFit/>
          </a:bodyPr>
          <a:lstStyle/>
          <a:p>
            <a:pPr algn="ctr">
              <a:lnSpc>
                <a:spcPts val="6580"/>
              </a:lnSpc>
            </a:pPr>
            <a:r>
              <a:rPr lang="en-US" sz="4700" b="true">
                <a:solidFill>
                  <a:srgbClr val="000000"/>
                </a:solidFill>
                <a:latin typeface="Montserrat Bold"/>
                <a:ea typeface="Montserrat Bold"/>
                <a:cs typeface="Montserrat Bold"/>
                <a:sym typeface="Montserrat Bold"/>
              </a:rPr>
              <a:t>Orçamento do Projeto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83691" y="3020157"/>
            <a:ext cx="1342689" cy="1328406"/>
            <a:chOff x="0" y="0"/>
            <a:chExt cx="1790252" cy="1771208"/>
          </a:xfrm>
        </p:grpSpPr>
        <p:sp>
          <p:nvSpPr>
            <p:cNvPr name="Freeform 3" id="3" descr="preencoded.png"/>
            <p:cNvSpPr/>
            <p:nvPr/>
          </p:nvSpPr>
          <p:spPr>
            <a:xfrm flipH="false" flipV="false" rot="0">
              <a:off x="0" y="0"/>
              <a:ext cx="1790192" cy="1771269"/>
            </a:xfrm>
            <a:custGeom>
              <a:avLst/>
              <a:gdLst/>
              <a:ahLst/>
              <a:cxnLst/>
              <a:rect r="r" b="b" t="t" l="l"/>
              <a:pathLst>
                <a:path h="1771269" w="1790192">
                  <a:moveTo>
                    <a:pt x="0" y="0"/>
                  </a:moveTo>
                  <a:lnTo>
                    <a:pt x="1790192" y="0"/>
                  </a:lnTo>
                  <a:lnTo>
                    <a:pt x="1790192" y="1771269"/>
                  </a:lnTo>
                  <a:lnTo>
                    <a:pt x="0" y="1771269"/>
                  </a:lnTo>
                  <a:lnTo>
                    <a:pt x="0" y="0"/>
                  </a:lnTo>
                  <a:close/>
                </a:path>
              </a:pathLst>
            </a:custGeom>
            <a:blipFill>
              <a:blip r:embed="rId3"/>
              <a:stretch>
                <a:fillRect l="0" t="0" r="-3" b="3"/>
              </a:stretch>
            </a:blipFill>
          </p:spPr>
        </p:sp>
      </p:grpSp>
      <p:grpSp>
        <p:nvGrpSpPr>
          <p:cNvPr name="Group 4" id="4"/>
          <p:cNvGrpSpPr>
            <a:grpSpLocks noChangeAspect="true"/>
          </p:cNvGrpSpPr>
          <p:nvPr/>
        </p:nvGrpSpPr>
        <p:grpSpPr>
          <a:xfrm rot="0">
            <a:off x="6175572" y="3170808"/>
            <a:ext cx="1542664" cy="1185566"/>
            <a:chOff x="0" y="0"/>
            <a:chExt cx="2056886" cy="1580754"/>
          </a:xfrm>
        </p:grpSpPr>
        <p:sp>
          <p:nvSpPr>
            <p:cNvPr name="Freeform 5" id="5" descr="preencoded.png"/>
            <p:cNvSpPr/>
            <p:nvPr/>
          </p:nvSpPr>
          <p:spPr>
            <a:xfrm flipH="false" flipV="false" rot="0">
              <a:off x="0" y="0"/>
              <a:ext cx="2056892" cy="1580769"/>
            </a:xfrm>
            <a:custGeom>
              <a:avLst/>
              <a:gdLst/>
              <a:ahLst/>
              <a:cxnLst/>
              <a:rect r="r" b="b" t="t" l="l"/>
              <a:pathLst>
                <a:path h="1580769" w="2056892">
                  <a:moveTo>
                    <a:pt x="0" y="0"/>
                  </a:moveTo>
                  <a:lnTo>
                    <a:pt x="2056892" y="0"/>
                  </a:lnTo>
                  <a:lnTo>
                    <a:pt x="2056892" y="1580769"/>
                  </a:lnTo>
                  <a:lnTo>
                    <a:pt x="0" y="1580769"/>
                  </a:lnTo>
                  <a:lnTo>
                    <a:pt x="0" y="0"/>
                  </a:lnTo>
                  <a:close/>
                </a:path>
              </a:pathLst>
            </a:custGeom>
            <a:blipFill>
              <a:blip r:embed="rId4"/>
              <a:stretch>
                <a:fillRect l="0" t="0" r="0" b="0"/>
              </a:stretch>
            </a:blipFill>
          </p:spPr>
        </p:sp>
      </p:grpSp>
      <p:grpSp>
        <p:nvGrpSpPr>
          <p:cNvPr name="Group 6" id="6"/>
          <p:cNvGrpSpPr>
            <a:grpSpLocks noChangeAspect="true"/>
          </p:cNvGrpSpPr>
          <p:nvPr/>
        </p:nvGrpSpPr>
        <p:grpSpPr>
          <a:xfrm rot="0">
            <a:off x="10601354" y="3120590"/>
            <a:ext cx="1456960" cy="1285554"/>
            <a:chOff x="0" y="0"/>
            <a:chExt cx="1942614" cy="1714072"/>
          </a:xfrm>
        </p:grpSpPr>
        <p:sp>
          <p:nvSpPr>
            <p:cNvPr name="Freeform 7" id="7" descr="preencoded.png"/>
            <p:cNvSpPr/>
            <p:nvPr/>
          </p:nvSpPr>
          <p:spPr>
            <a:xfrm flipH="false" flipV="false" rot="0">
              <a:off x="0" y="0"/>
              <a:ext cx="1942592" cy="1714119"/>
            </a:xfrm>
            <a:custGeom>
              <a:avLst/>
              <a:gdLst/>
              <a:ahLst/>
              <a:cxnLst/>
              <a:rect r="r" b="b" t="t" l="l"/>
              <a:pathLst>
                <a:path h="1714119" w="1942592">
                  <a:moveTo>
                    <a:pt x="0" y="0"/>
                  </a:moveTo>
                  <a:lnTo>
                    <a:pt x="1942592" y="0"/>
                  </a:lnTo>
                  <a:lnTo>
                    <a:pt x="1942592" y="1714119"/>
                  </a:lnTo>
                  <a:lnTo>
                    <a:pt x="0" y="1714119"/>
                  </a:lnTo>
                  <a:lnTo>
                    <a:pt x="0" y="0"/>
                  </a:lnTo>
                  <a:close/>
                </a:path>
              </a:pathLst>
            </a:custGeom>
            <a:blipFill>
              <a:blip r:embed="rId5"/>
              <a:stretch>
                <a:fillRect l="0" t="0" r="-1" b="2"/>
              </a:stretch>
            </a:blipFill>
          </p:spPr>
        </p:sp>
      </p:grpSp>
      <p:grpSp>
        <p:nvGrpSpPr>
          <p:cNvPr name="Group 8" id="8"/>
          <p:cNvGrpSpPr>
            <a:grpSpLocks noChangeAspect="true"/>
          </p:cNvGrpSpPr>
          <p:nvPr/>
        </p:nvGrpSpPr>
        <p:grpSpPr>
          <a:xfrm rot="0">
            <a:off x="15094101" y="3271235"/>
            <a:ext cx="1256985" cy="985591"/>
            <a:chOff x="0" y="0"/>
            <a:chExt cx="1675980" cy="1314122"/>
          </a:xfrm>
        </p:grpSpPr>
        <p:sp>
          <p:nvSpPr>
            <p:cNvPr name="Freeform 9" id="9" descr="preencoded.png"/>
            <p:cNvSpPr/>
            <p:nvPr/>
          </p:nvSpPr>
          <p:spPr>
            <a:xfrm flipH="false" flipV="false" rot="0">
              <a:off x="0" y="0"/>
              <a:ext cx="1676019" cy="1314069"/>
            </a:xfrm>
            <a:custGeom>
              <a:avLst/>
              <a:gdLst/>
              <a:ahLst/>
              <a:cxnLst/>
              <a:rect r="r" b="b" t="t" l="l"/>
              <a:pathLst>
                <a:path h="1314069" w="1676019">
                  <a:moveTo>
                    <a:pt x="0" y="0"/>
                  </a:moveTo>
                  <a:lnTo>
                    <a:pt x="1676019" y="0"/>
                  </a:lnTo>
                  <a:lnTo>
                    <a:pt x="1676019" y="1314069"/>
                  </a:lnTo>
                  <a:lnTo>
                    <a:pt x="0" y="1314069"/>
                  </a:lnTo>
                  <a:lnTo>
                    <a:pt x="0" y="0"/>
                  </a:lnTo>
                  <a:close/>
                </a:path>
              </a:pathLst>
            </a:custGeom>
            <a:blipFill>
              <a:blip r:embed="rId6"/>
              <a:stretch>
                <a:fillRect l="0" t="0" r="2" b="-4"/>
              </a:stretch>
            </a:blipFill>
          </p:spPr>
        </p:sp>
      </p:grpSp>
      <p:grpSp>
        <p:nvGrpSpPr>
          <p:cNvPr name="Group 10" id="10"/>
          <p:cNvGrpSpPr/>
          <p:nvPr/>
        </p:nvGrpSpPr>
        <p:grpSpPr>
          <a:xfrm rot="0">
            <a:off x="4572" y="8613740"/>
            <a:ext cx="18283428" cy="1828342"/>
            <a:chOff x="0" y="0"/>
            <a:chExt cx="24377904" cy="2437790"/>
          </a:xfrm>
        </p:grpSpPr>
        <p:sp>
          <p:nvSpPr>
            <p:cNvPr name="Freeform 11" id="11"/>
            <p:cNvSpPr/>
            <p:nvPr/>
          </p:nvSpPr>
          <p:spPr>
            <a:xfrm flipH="false" flipV="false" rot="0">
              <a:off x="0" y="0"/>
              <a:ext cx="24377904" cy="2437765"/>
            </a:xfrm>
            <a:custGeom>
              <a:avLst/>
              <a:gdLst/>
              <a:ahLst/>
              <a:cxnLst/>
              <a:rect r="r" b="b" t="t" l="l"/>
              <a:pathLst>
                <a:path h="2437765" w="24377904">
                  <a:moveTo>
                    <a:pt x="0" y="0"/>
                  </a:moveTo>
                  <a:lnTo>
                    <a:pt x="24377904" y="0"/>
                  </a:lnTo>
                  <a:lnTo>
                    <a:pt x="24377904" y="2437765"/>
                  </a:lnTo>
                  <a:lnTo>
                    <a:pt x="0" y="2437765"/>
                  </a:lnTo>
                  <a:close/>
                </a:path>
              </a:pathLst>
            </a:custGeom>
            <a:solidFill>
              <a:srgbClr val="62A8BB"/>
            </a:solidFill>
          </p:spPr>
        </p:sp>
      </p:grpSp>
      <p:pic>
        <p:nvPicPr>
          <p:cNvPr name="Picture 12" id="12">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39637" r="0" b="0"/>
          <a:stretch>
            <a:fillRect/>
          </a:stretch>
        </p:blipFill>
        <p:spPr>
          <a:xfrm flipH="false" flipV="false" rot="0">
            <a:off x="14958644" y="1028700"/>
            <a:ext cx="1527900" cy="1639604"/>
          </a:xfrm>
          <a:prstGeom prst="rect">
            <a:avLst/>
          </a:prstGeom>
        </p:spPr>
      </p:pic>
      <p:sp>
        <p:nvSpPr>
          <p:cNvPr name="TextBox 13" id="13"/>
          <p:cNvSpPr txBox="true"/>
          <p:nvPr/>
        </p:nvSpPr>
        <p:spPr>
          <a:xfrm rot="0">
            <a:off x="0" y="411002"/>
            <a:ext cx="18283428" cy="898209"/>
          </a:xfrm>
          <a:prstGeom prst="rect">
            <a:avLst/>
          </a:prstGeom>
        </p:spPr>
        <p:txBody>
          <a:bodyPr anchor="t" rtlCol="false" tIns="0" lIns="0" bIns="0" rIns="0">
            <a:spAutoFit/>
          </a:bodyPr>
          <a:lstStyle/>
          <a:p>
            <a:pPr algn="ctr">
              <a:lnSpc>
                <a:spcPts val="7228"/>
              </a:lnSpc>
            </a:pPr>
            <a:r>
              <a:rPr lang="en-US" b="true" sz="4782">
                <a:solidFill>
                  <a:srgbClr val="FFFFFF"/>
                </a:solidFill>
                <a:latin typeface="Montserrat Bold"/>
                <a:ea typeface="Montserrat Bold"/>
                <a:cs typeface="Montserrat Bold"/>
                <a:sym typeface="Montserrat Bold"/>
              </a:rPr>
              <a:t>Benefícios do uso de RFID</a:t>
            </a:r>
          </a:p>
        </p:txBody>
      </p:sp>
      <p:sp>
        <p:nvSpPr>
          <p:cNvPr name="TextBox 14" id="14"/>
          <p:cNvSpPr txBox="true"/>
          <p:nvPr/>
        </p:nvSpPr>
        <p:spPr>
          <a:xfrm rot="0">
            <a:off x="604924" y="4898775"/>
            <a:ext cx="3896550" cy="1103025"/>
          </a:xfrm>
          <a:prstGeom prst="rect">
            <a:avLst/>
          </a:prstGeom>
        </p:spPr>
        <p:txBody>
          <a:bodyPr anchor="t" rtlCol="false" tIns="0" lIns="0" bIns="0" rIns="0">
            <a:spAutoFit/>
          </a:bodyPr>
          <a:lstStyle/>
          <a:p>
            <a:pPr algn="ctr">
              <a:lnSpc>
                <a:spcPts val="3265"/>
              </a:lnSpc>
            </a:pPr>
            <a:r>
              <a:rPr lang="en-US" sz="2160">
                <a:solidFill>
                  <a:srgbClr val="FFFFFF"/>
                </a:solidFill>
                <a:latin typeface="Montserrat"/>
                <a:ea typeface="Montserrat"/>
                <a:cs typeface="Montserrat"/>
                <a:sym typeface="Montserrat"/>
              </a:rPr>
              <a:t>- Rastreamento em tempo real de peças e equipamentos</a:t>
            </a:r>
          </a:p>
        </p:txBody>
      </p:sp>
      <p:sp>
        <p:nvSpPr>
          <p:cNvPr name="TextBox 15" id="15"/>
          <p:cNvSpPr txBox="true"/>
          <p:nvPr/>
        </p:nvSpPr>
        <p:spPr>
          <a:xfrm rot="0">
            <a:off x="604924" y="6044982"/>
            <a:ext cx="3896550" cy="1365075"/>
          </a:xfrm>
          <a:prstGeom prst="rect">
            <a:avLst/>
          </a:prstGeom>
        </p:spPr>
        <p:txBody>
          <a:bodyPr anchor="t" rtlCol="false" tIns="0" lIns="0" bIns="0" rIns="0">
            <a:spAutoFit/>
          </a:bodyPr>
          <a:lstStyle/>
          <a:p>
            <a:pPr algn="ctr">
              <a:lnSpc>
                <a:spcPts val="3024"/>
              </a:lnSpc>
            </a:pPr>
            <a:r>
              <a:rPr lang="en-US" sz="1800">
                <a:solidFill>
                  <a:srgbClr val="FFFFFF"/>
                </a:solidFill>
                <a:latin typeface="Montserrat"/>
                <a:ea typeface="Montserrat"/>
                <a:cs typeface="Montserrat"/>
                <a:sym typeface="Montserrat"/>
              </a:rPr>
              <a:t>RFID permite identificar e rastrear peças e equipamentos em tempo real, melhorando eficiência.</a:t>
            </a:r>
          </a:p>
        </p:txBody>
      </p:sp>
      <p:sp>
        <p:nvSpPr>
          <p:cNvPr name="TextBox 16" id="16"/>
          <p:cNvSpPr txBox="true"/>
          <p:nvPr/>
        </p:nvSpPr>
        <p:spPr>
          <a:xfrm rot="0">
            <a:off x="4942239" y="4898775"/>
            <a:ext cx="4006800" cy="757875"/>
          </a:xfrm>
          <a:prstGeom prst="rect">
            <a:avLst/>
          </a:prstGeom>
        </p:spPr>
        <p:txBody>
          <a:bodyPr anchor="t" rtlCol="false" tIns="0" lIns="0" bIns="0" rIns="0">
            <a:spAutoFit/>
          </a:bodyPr>
          <a:lstStyle/>
          <a:p>
            <a:pPr algn="ctr">
              <a:lnSpc>
                <a:spcPts val="3265"/>
              </a:lnSpc>
            </a:pPr>
            <a:r>
              <a:rPr lang="en-US" sz="2160">
                <a:solidFill>
                  <a:srgbClr val="FFFFFF"/>
                </a:solidFill>
                <a:latin typeface="Montserrat"/>
                <a:ea typeface="Montserrat"/>
                <a:cs typeface="Montserrat"/>
                <a:sym typeface="Montserrat"/>
              </a:rPr>
              <a:t>- Monitoramento de acesso mais preciso</a:t>
            </a:r>
          </a:p>
        </p:txBody>
      </p:sp>
      <p:sp>
        <p:nvSpPr>
          <p:cNvPr name="TextBox 17" id="17"/>
          <p:cNvSpPr txBox="true"/>
          <p:nvPr/>
        </p:nvSpPr>
        <p:spPr>
          <a:xfrm rot="0">
            <a:off x="4942239" y="5699489"/>
            <a:ext cx="4006800" cy="1365075"/>
          </a:xfrm>
          <a:prstGeom prst="rect">
            <a:avLst/>
          </a:prstGeom>
        </p:spPr>
        <p:txBody>
          <a:bodyPr anchor="t" rtlCol="false" tIns="0" lIns="0" bIns="0" rIns="0">
            <a:spAutoFit/>
          </a:bodyPr>
          <a:lstStyle/>
          <a:p>
            <a:pPr algn="ctr">
              <a:lnSpc>
                <a:spcPts val="3024"/>
              </a:lnSpc>
            </a:pPr>
            <a:r>
              <a:rPr lang="en-US" sz="1800">
                <a:solidFill>
                  <a:srgbClr val="FFFFFF"/>
                </a:solidFill>
                <a:latin typeface="Montserrat"/>
                <a:ea typeface="Montserrat"/>
                <a:cs typeface="Montserrat"/>
                <a:sym typeface="Montserrat"/>
              </a:rPr>
              <a:t>Etiquetas RFID podem registrar com precisão quem acessa áreas restritas, aumentando segurança.</a:t>
            </a:r>
          </a:p>
        </p:txBody>
      </p:sp>
      <p:sp>
        <p:nvSpPr>
          <p:cNvPr name="TextBox 18" id="18"/>
          <p:cNvSpPr txBox="true"/>
          <p:nvPr/>
        </p:nvSpPr>
        <p:spPr>
          <a:xfrm rot="0">
            <a:off x="9475958" y="4898775"/>
            <a:ext cx="3723750" cy="757875"/>
          </a:xfrm>
          <a:prstGeom prst="rect">
            <a:avLst/>
          </a:prstGeom>
        </p:spPr>
        <p:txBody>
          <a:bodyPr anchor="t" rtlCol="false" tIns="0" lIns="0" bIns="0" rIns="0">
            <a:spAutoFit/>
          </a:bodyPr>
          <a:lstStyle/>
          <a:p>
            <a:pPr algn="ctr">
              <a:lnSpc>
                <a:spcPts val="3265"/>
              </a:lnSpc>
            </a:pPr>
            <a:r>
              <a:rPr lang="en-US" sz="2160">
                <a:solidFill>
                  <a:srgbClr val="FFFFFF"/>
                </a:solidFill>
                <a:latin typeface="Montserrat"/>
                <a:ea typeface="Montserrat"/>
                <a:cs typeface="Montserrat"/>
                <a:sym typeface="Montserrat"/>
              </a:rPr>
              <a:t>- Melhor gerenciamento de estoque</a:t>
            </a:r>
          </a:p>
        </p:txBody>
      </p:sp>
      <p:sp>
        <p:nvSpPr>
          <p:cNvPr name="TextBox 19" id="19"/>
          <p:cNvSpPr txBox="true"/>
          <p:nvPr/>
        </p:nvSpPr>
        <p:spPr>
          <a:xfrm rot="0">
            <a:off x="9475958" y="5699489"/>
            <a:ext cx="3723750" cy="1045125"/>
          </a:xfrm>
          <a:prstGeom prst="rect">
            <a:avLst/>
          </a:prstGeom>
        </p:spPr>
        <p:txBody>
          <a:bodyPr anchor="t" rtlCol="false" tIns="0" lIns="0" bIns="0" rIns="0">
            <a:spAutoFit/>
          </a:bodyPr>
          <a:lstStyle/>
          <a:p>
            <a:pPr algn="ctr">
              <a:lnSpc>
                <a:spcPts val="3024"/>
              </a:lnSpc>
            </a:pPr>
            <a:r>
              <a:rPr lang="en-US" sz="1800">
                <a:solidFill>
                  <a:srgbClr val="FFFFFF"/>
                </a:solidFill>
                <a:latin typeface="Montserrat"/>
                <a:ea typeface="Montserrat"/>
                <a:cs typeface="Montserrat"/>
                <a:sym typeface="Montserrat"/>
              </a:rPr>
              <a:t>RFID fornece contagem de estoque em tempo real, reduzindo erros e rupturas.</a:t>
            </a:r>
          </a:p>
        </p:txBody>
      </p:sp>
      <p:sp>
        <p:nvSpPr>
          <p:cNvPr name="TextBox 20" id="20"/>
          <p:cNvSpPr txBox="true"/>
          <p:nvPr/>
        </p:nvSpPr>
        <p:spPr>
          <a:xfrm rot="0">
            <a:off x="13718998" y="4898775"/>
            <a:ext cx="4022550" cy="757875"/>
          </a:xfrm>
          <a:prstGeom prst="rect">
            <a:avLst/>
          </a:prstGeom>
        </p:spPr>
        <p:txBody>
          <a:bodyPr anchor="t" rtlCol="false" tIns="0" lIns="0" bIns="0" rIns="0">
            <a:spAutoFit/>
          </a:bodyPr>
          <a:lstStyle/>
          <a:p>
            <a:pPr algn="ctr">
              <a:lnSpc>
                <a:spcPts val="3265"/>
              </a:lnSpc>
            </a:pPr>
            <a:r>
              <a:rPr lang="en-US" sz="2160">
                <a:solidFill>
                  <a:srgbClr val="FFFFFF"/>
                </a:solidFill>
                <a:latin typeface="Montserrat"/>
                <a:ea typeface="Montserrat"/>
                <a:cs typeface="Montserrat"/>
                <a:sym typeface="Montserrat"/>
              </a:rPr>
              <a:t>- Maior segurança e controle</a:t>
            </a:r>
          </a:p>
        </p:txBody>
      </p:sp>
      <p:sp>
        <p:nvSpPr>
          <p:cNvPr name="TextBox 21" id="21"/>
          <p:cNvSpPr txBox="true"/>
          <p:nvPr/>
        </p:nvSpPr>
        <p:spPr>
          <a:xfrm rot="0">
            <a:off x="13718998" y="5699489"/>
            <a:ext cx="4022550" cy="1045125"/>
          </a:xfrm>
          <a:prstGeom prst="rect">
            <a:avLst/>
          </a:prstGeom>
        </p:spPr>
        <p:txBody>
          <a:bodyPr anchor="t" rtlCol="false" tIns="0" lIns="0" bIns="0" rIns="0">
            <a:spAutoFit/>
          </a:bodyPr>
          <a:lstStyle/>
          <a:p>
            <a:pPr algn="ctr">
              <a:lnSpc>
                <a:spcPts val="3024"/>
              </a:lnSpc>
            </a:pPr>
            <a:r>
              <a:rPr lang="en-US" sz="1800">
                <a:solidFill>
                  <a:srgbClr val="FFFFFF"/>
                </a:solidFill>
                <a:latin typeface="Montserrat"/>
                <a:ea typeface="Montserrat"/>
                <a:cs typeface="Montserrat"/>
                <a:sym typeface="Montserrat"/>
              </a:rPr>
              <a:t>RFID aumenta visibilidade e controle sobre ativos, reduzindo perdas e furtos.</a:t>
            </a:r>
          </a:p>
        </p:txBody>
      </p:sp>
      <p:sp>
        <p:nvSpPr>
          <p:cNvPr name="TextBox 22" id="22"/>
          <p:cNvSpPr txBox="true"/>
          <p:nvPr/>
        </p:nvSpPr>
        <p:spPr>
          <a:xfrm rot="0">
            <a:off x="1621404" y="8855272"/>
            <a:ext cx="15040618" cy="997915"/>
          </a:xfrm>
          <a:prstGeom prst="rect">
            <a:avLst/>
          </a:prstGeom>
        </p:spPr>
        <p:txBody>
          <a:bodyPr anchor="t" rtlCol="false" tIns="0" lIns="0" bIns="0" rIns="0">
            <a:spAutoFit/>
          </a:bodyPr>
          <a:lstStyle/>
          <a:p>
            <a:pPr algn="ctr">
              <a:lnSpc>
                <a:spcPts val="4082"/>
              </a:lnSpc>
            </a:pPr>
            <a:r>
              <a:rPr lang="en-US" sz="2700">
                <a:solidFill>
                  <a:srgbClr val="FFFFFF"/>
                </a:solidFill>
                <a:latin typeface="Montserrat"/>
                <a:ea typeface="Montserrat"/>
                <a:cs typeface="Montserrat"/>
                <a:sym typeface="Montserrat"/>
              </a:rPr>
              <a:t>O uso de RFID na aviação traz diversos benefícios operacionais e de segurança devido à identificação única e rastreamento em tempo real de ativos.</a:t>
            </a:r>
          </a:p>
        </p:txBody>
      </p:sp>
    </p:spTree>
  </p:cSld>
  <p:clrMapOvr>
    <a:masterClrMapping/>
  </p:clrMapOvr>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122329" y="3125438"/>
            <a:ext cx="2081366" cy="1142716"/>
            <a:chOff x="0" y="0"/>
            <a:chExt cx="2775154" cy="1523622"/>
          </a:xfrm>
        </p:grpSpPr>
        <p:sp>
          <p:nvSpPr>
            <p:cNvPr name="Freeform 3" id="3" descr="preencoded.png"/>
            <p:cNvSpPr/>
            <p:nvPr/>
          </p:nvSpPr>
          <p:spPr>
            <a:xfrm flipH="false" flipV="false" rot="0">
              <a:off x="0" y="0"/>
              <a:ext cx="2775204" cy="1523619"/>
            </a:xfrm>
            <a:custGeom>
              <a:avLst/>
              <a:gdLst/>
              <a:ahLst/>
              <a:cxnLst/>
              <a:rect r="r" b="b" t="t" l="l"/>
              <a:pathLst>
                <a:path h="1523619" w="2775204">
                  <a:moveTo>
                    <a:pt x="0" y="0"/>
                  </a:moveTo>
                  <a:lnTo>
                    <a:pt x="2775204" y="0"/>
                  </a:lnTo>
                  <a:lnTo>
                    <a:pt x="2775204" y="1523619"/>
                  </a:lnTo>
                  <a:lnTo>
                    <a:pt x="0" y="1523619"/>
                  </a:lnTo>
                  <a:lnTo>
                    <a:pt x="0" y="0"/>
                  </a:lnTo>
                  <a:close/>
                </a:path>
              </a:pathLst>
            </a:custGeom>
            <a:blipFill>
              <a:blip r:embed="rId3"/>
              <a:stretch>
                <a:fillRect l="0" t="0" r="1" b="-36181"/>
              </a:stretch>
            </a:blipFill>
          </p:spPr>
        </p:sp>
      </p:grpSp>
      <p:grpSp>
        <p:nvGrpSpPr>
          <p:cNvPr name="Group 4" id="4"/>
          <p:cNvGrpSpPr>
            <a:grpSpLocks noChangeAspect="true"/>
          </p:cNvGrpSpPr>
          <p:nvPr/>
        </p:nvGrpSpPr>
        <p:grpSpPr>
          <a:xfrm rot="0">
            <a:off x="8142615" y="3235287"/>
            <a:ext cx="2236982" cy="1085580"/>
            <a:chOff x="0" y="0"/>
            <a:chExt cx="2982642" cy="1447440"/>
          </a:xfrm>
        </p:grpSpPr>
        <p:sp>
          <p:nvSpPr>
            <p:cNvPr name="Freeform 5" id="5" descr="preencoded.png"/>
            <p:cNvSpPr/>
            <p:nvPr/>
          </p:nvSpPr>
          <p:spPr>
            <a:xfrm flipH="false" flipV="false" rot="0">
              <a:off x="0" y="0"/>
              <a:ext cx="2982595" cy="1447419"/>
            </a:xfrm>
            <a:custGeom>
              <a:avLst/>
              <a:gdLst/>
              <a:ahLst/>
              <a:cxnLst/>
              <a:rect r="r" b="b" t="t" l="l"/>
              <a:pathLst>
                <a:path h="1447419" w="2982595">
                  <a:moveTo>
                    <a:pt x="0" y="0"/>
                  </a:moveTo>
                  <a:lnTo>
                    <a:pt x="2982595" y="0"/>
                  </a:lnTo>
                  <a:lnTo>
                    <a:pt x="2982595" y="1447419"/>
                  </a:lnTo>
                  <a:lnTo>
                    <a:pt x="0" y="1447419"/>
                  </a:lnTo>
                  <a:lnTo>
                    <a:pt x="0" y="0"/>
                  </a:lnTo>
                  <a:close/>
                </a:path>
              </a:pathLst>
            </a:custGeom>
            <a:blipFill>
              <a:blip r:embed="rId4"/>
              <a:stretch>
                <a:fillRect l="0" t="0" r="-1" b="-36182"/>
              </a:stretch>
            </a:blipFill>
          </p:spPr>
        </p:sp>
      </p:grpSp>
      <p:grpSp>
        <p:nvGrpSpPr>
          <p:cNvPr name="Group 6" id="6"/>
          <p:cNvGrpSpPr>
            <a:grpSpLocks noChangeAspect="true"/>
          </p:cNvGrpSpPr>
          <p:nvPr/>
        </p:nvGrpSpPr>
        <p:grpSpPr>
          <a:xfrm rot="0">
            <a:off x="14420444" y="3335731"/>
            <a:ext cx="1653423" cy="871322"/>
            <a:chOff x="0" y="0"/>
            <a:chExt cx="2204564" cy="1161762"/>
          </a:xfrm>
        </p:grpSpPr>
        <p:sp>
          <p:nvSpPr>
            <p:cNvPr name="Freeform 7" id="7" descr="preencoded.png"/>
            <p:cNvSpPr/>
            <p:nvPr/>
          </p:nvSpPr>
          <p:spPr>
            <a:xfrm flipH="false" flipV="false" rot="0">
              <a:off x="0" y="0"/>
              <a:ext cx="2204593" cy="1161796"/>
            </a:xfrm>
            <a:custGeom>
              <a:avLst/>
              <a:gdLst/>
              <a:ahLst/>
              <a:cxnLst/>
              <a:rect r="r" b="b" t="t" l="l"/>
              <a:pathLst>
                <a:path h="1161796" w="2204593">
                  <a:moveTo>
                    <a:pt x="0" y="0"/>
                  </a:moveTo>
                  <a:lnTo>
                    <a:pt x="2204593" y="0"/>
                  </a:lnTo>
                  <a:lnTo>
                    <a:pt x="2204593" y="1161796"/>
                  </a:lnTo>
                  <a:lnTo>
                    <a:pt x="0" y="1161796"/>
                  </a:lnTo>
                  <a:lnTo>
                    <a:pt x="0" y="0"/>
                  </a:lnTo>
                  <a:close/>
                </a:path>
              </a:pathLst>
            </a:custGeom>
            <a:blipFill>
              <a:blip r:embed="rId5"/>
              <a:stretch>
                <a:fillRect l="0" t="0" r="1" b="-36176"/>
              </a:stretch>
            </a:blipFill>
          </p:spPr>
        </p:sp>
      </p:grpSp>
      <p:grpSp>
        <p:nvGrpSpPr>
          <p:cNvPr name="Group 8" id="8"/>
          <p:cNvGrpSpPr/>
          <p:nvPr/>
        </p:nvGrpSpPr>
        <p:grpSpPr>
          <a:xfrm rot="0">
            <a:off x="0" y="8456085"/>
            <a:ext cx="18283428" cy="1828342"/>
            <a:chOff x="0" y="0"/>
            <a:chExt cx="24377904" cy="2437790"/>
          </a:xfrm>
        </p:grpSpPr>
        <p:sp>
          <p:nvSpPr>
            <p:cNvPr name="Freeform 9" id="9"/>
            <p:cNvSpPr/>
            <p:nvPr/>
          </p:nvSpPr>
          <p:spPr>
            <a:xfrm flipH="false" flipV="false" rot="0">
              <a:off x="0" y="0"/>
              <a:ext cx="24377904" cy="2437765"/>
            </a:xfrm>
            <a:custGeom>
              <a:avLst/>
              <a:gdLst/>
              <a:ahLst/>
              <a:cxnLst/>
              <a:rect r="r" b="b" t="t" l="l"/>
              <a:pathLst>
                <a:path h="2437765" w="24377904">
                  <a:moveTo>
                    <a:pt x="0" y="0"/>
                  </a:moveTo>
                  <a:lnTo>
                    <a:pt x="24377904" y="0"/>
                  </a:lnTo>
                  <a:lnTo>
                    <a:pt x="24377904" y="2437765"/>
                  </a:lnTo>
                  <a:lnTo>
                    <a:pt x="0" y="2437765"/>
                  </a:lnTo>
                  <a:close/>
                </a:path>
              </a:pathLst>
            </a:custGeom>
            <a:solidFill>
              <a:srgbClr val="62A8BB"/>
            </a:solidFill>
          </p:spPr>
        </p:sp>
      </p:grpSp>
      <p:pic>
        <p:nvPicPr>
          <p:cNvPr name="Picture 10" id="10">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33420" r="0" b="0"/>
          <a:stretch>
            <a:fillRect/>
          </a:stretch>
        </p:blipFill>
        <p:spPr>
          <a:xfrm flipH="false" flipV="false" rot="0">
            <a:off x="15241052" y="649701"/>
            <a:ext cx="1617481" cy="1914505"/>
          </a:xfrm>
          <a:prstGeom prst="rect">
            <a:avLst/>
          </a:prstGeom>
        </p:spPr>
      </p:pic>
      <p:sp>
        <p:nvSpPr>
          <p:cNvPr name="TextBox 11" id="11"/>
          <p:cNvSpPr txBox="true"/>
          <p:nvPr/>
        </p:nvSpPr>
        <p:spPr>
          <a:xfrm rot="0">
            <a:off x="0" y="411002"/>
            <a:ext cx="18283428" cy="898209"/>
          </a:xfrm>
          <a:prstGeom prst="rect">
            <a:avLst/>
          </a:prstGeom>
        </p:spPr>
        <p:txBody>
          <a:bodyPr anchor="t" rtlCol="false" tIns="0" lIns="0" bIns="0" rIns="0">
            <a:spAutoFit/>
          </a:bodyPr>
          <a:lstStyle/>
          <a:p>
            <a:pPr algn="ctr">
              <a:lnSpc>
                <a:spcPts val="7228"/>
              </a:lnSpc>
            </a:pPr>
            <a:r>
              <a:rPr lang="en-US" b="true" sz="4782">
                <a:solidFill>
                  <a:srgbClr val="2A2921"/>
                </a:solidFill>
                <a:latin typeface="Montserrat Bold"/>
                <a:ea typeface="Montserrat Bold"/>
                <a:cs typeface="Montserrat Bold"/>
                <a:sym typeface="Montserrat Bold"/>
              </a:rPr>
              <a:t>Desafios na implementação</a:t>
            </a:r>
          </a:p>
        </p:txBody>
      </p:sp>
      <p:sp>
        <p:nvSpPr>
          <p:cNvPr name="TextBox 12" id="12"/>
          <p:cNvSpPr txBox="true"/>
          <p:nvPr/>
        </p:nvSpPr>
        <p:spPr>
          <a:xfrm rot="0">
            <a:off x="549938" y="4913047"/>
            <a:ext cx="5456250" cy="412275"/>
          </a:xfrm>
          <a:prstGeom prst="rect">
            <a:avLst/>
          </a:prstGeom>
        </p:spPr>
        <p:txBody>
          <a:bodyPr anchor="t" rtlCol="false" tIns="0" lIns="0" bIns="0" rIns="0">
            <a:spAutoFit/>
          </a:bodyPr>
          <a:lstStyle/>
          <a:p>
            <a:pPr algn="ctr">
              <a:lnSpc>
                <a:spcPts val="3491"/>
              </a:lnSpc>
            </a:pPr>
            <a:r>
              <a:rPr lang="en-US" b="true" sz="2310">
                <a:solidFill>
                  <a:srgbClr val="2A2921"/>
                </a:solidFill>
                <a:latin typeface="Montserrat Bold"/>
                <a:ea typeface="Montserrat Bold"/>
                <a:cs typeface="Montserrat Bold"/>
                <a:sym typeface="Montserrat Bold"/>
              </a:rPr>
              <a:t>- Custos de implantação</a:t>
            </a:r>
          </a:p>
        </p:txBody>
      </p:sp>
      <p:sp>
        <p:nvSpPr>
          <p:cNvPr name="TextBox 13" id="13"/>
          <p:cNvSpPr txBox="true"/>
          <p:nvPr/>
        </p:nvSpPr>
        <p:spPr>
          <a:xfrm rot="0">
            <a:off x="549938" y="5358744"/>
            <a:ext cx="5456250" cy="2014050"/>
          </a:xfrm>
          <a:prstGeom prst="rect">
            <a:avLst/>
          </a:prstGeom>
        </p:spPr>
        <p:txBody>
          <a:bodyPr anchor="t" rtlCol="false" tIns="0" lIns="0" bIns="0" rIns="0">
            <a:spAutoFit/>
          </a:bodyPr>
          <a:lstStyle/>
          <a:p>
            <a:pPr algn="ctr">
              <a:lnSpc>
                <a:spcPts val="3276"/>
              </a:lnSpc>
            </a:pPr>
          </a:p>
          <a:p>
            <a:pPr algn="ctr">
              <a:lnSpc>
                <a:spcPts val="3276"/>
              </a:lnSpc>
            </a:pPr>
            <a:r>
              <a:rPr lang="en-US" b="true" sz="1950">
                <a:solidFill>
                  <a:srgbClr val="5A5A4C"/>
                </a:solidFill>
                <a:latin typeface="Montserrat Bold"/>
                <a:ea typeface="Montserrat Bold"/>
                <a:cs typeface="Montserrat Bold"/>
                <a:sym typeface="Montserrat Bold"/>
              </a:rPr>
              <a:t>Os custos de implementar a tecnologia RFID podem ser significativos, incluindo compra de equipamentos e tags, customização de software, e treinamento.</a:t>
            </a:r>
          </a:p>
        </p:txBody>
      </p:sp>
      <p:sp>
        <p:nvSpPr>
          <p:cNvPr name="TextBox 14" id="14"/>
          <p:cNvSpPr txBox="true"/>
          <p:nvPr/>
        </p:nvSpPr>
        <p:spPr>
          <a:xfrm rot="0">
            <a:off x="6510036" y="4903522"/>
            <a:ext cx="5499000" cy="767400"/>
          </a:xfrm>
          <a:prstGeom prst="rect">
            <a:avLst/>
          </a:prstGeom>
        </p:spPr>
        <p:txBody>
          <a:bodyPr anchor="t" rtlCol="false" tIns="0" lIns="0" bIns="0" rIns="0">
            <a:spAutoFit/>
          </a:bodyPr>
          <a:lstStyle/>
          <a:p>
            <a:pPr algn="ctr">
              <a:lnSpc>
                <a:spcPts val="3401"/>
              </a:lnSpc>
            </a:pPr>
            <a:r>
              <a:rPr lang="en-US" b="true" sz="2250">
                <a:solidFill>
                  <a:srgbClr val="2A2921"/>
                </a:solidFill>
                <a:latin typeface="Montserrat Bold"/>
                <a:ea typeface="Montserrat Bold"/>
                <a:cs typeface="Montserrat Bold"/>
                <a:sym typeface="Montserrat Bold"/>
              </a:rPr>
              <a:t>- Interferência de metais e líquidos</a:t>
            </a:r>
          </a:p>
        </p:txBody>
      </p:sp>
      <p:sp>
        <p:nvSpPr>
          <p:cNvPr name="TextBox 15" id="15"/>
          <p:cNvSpPr txBox="true"/>
          <p:nvPr/>
        </p:nvSpPr>
        <p:spPr>
          <a:xfrm rot="0">
            <a:off x="6510036" y="5704238"/>
            <a:ext cx="5499000" cy="1694550"/>
          </a:xfrm>
          <a:prstGeom prst="rect">
            <a:avLst/>
          </a:prstGeom>
        </p:spPr>
        <p:txBody>
          <a:bodyPr anchor="t" rtlCol="false" tIns="0" lIns="0" bIns="0" rIns="0">
            <a:spAutoFit/>
          </a:bodyPr>
          <a:lstStyle/>
          <a:p>
            <a:pPr algn="l">
              <a:lnSpc>
                <a:spcPts val="3276"/>
              </a:lnSpc>
            </a:pPr>
            <a:r>
              <a:rPr lang="en-US" b="true" sz="1950">
                <a:solidFill>
                  <a:srgbClr val="5A5A4C"/>
                </a:solidFill>
                <a:latin typeface="Montserrat Bold"/>
                <a:ea typeface="Montserrat Bold"/>
                <a:cs typeface="Montserrat Bold"/>
                <a:sym typeface="Montserrat Bold"/>
              </a:rPr>
              <a:t>Metais e líquidos podem interferir no sinal de radiofrequência e na leitura das tags RFID, prejudicando seu funcionamento.</a:t>
            </a:r>
          </a:p>
        </p:txBody>
      </p:sp>
      <p:sp>
        <p:nvSpPr>
          <p:cNvPr name="TextBox 16" id="16"/>
          <p:cNvSpPr txBox="true"/>
          <p:nvPr/>
        </p:nvSpPr>
        <p:spPr>
          <a:xfrm rot="0">
            <a:off x="12726902" y="4913047"/>
            <a:ext cx="5028300" cy="757875"/>
          </a:xfrm>
          <a:prstGeom prst="rect">
            <a:avLst/>
          </a:prstGeom>
        </p:spPr>
        <p:txBody>
          <a:bodyPr anchor="t" rtlCol="false" tIns="0" lIns="0" bIns="0" rIns="0">
            <a:spAutoFit/>
          </a:bodyPr>
          <a:lstStyle/>
          <a:p>
            <a:pPr algn="ctr">
              <a:lnSpc>
                <a:spcPts val="3265"/>
              </a:lnSpc>
            </a:pPr>
            <a:r>
              <a:rPr lang="en-US" b="true" sz="2160">
                <a:solidFill>
                  <a:srgbClr val="2A2921"/>
                </a:solidFill>
                <a:latin typeface="Montserrat Bold"/>
                <a:ea typeface="Montserrat Bold"/>
                <a:cs typeface="Montserrat Bold"/>
                <a:sym typeface="Montserrat Bold"/>
              </a:rPr>
              <a:t>- Padronização tecnológica</a:t>
            </a:r>
          </a:p>
        </p:txBody>
      </p:sp>
      <p:sp>
        <p:nvSpPr>
          <p:cNvPr name="TextBox 17" id="17"/>
          <p:cNvSpPr txBox="true"/>
          <p:nvPr/>
        </p:nvSpPr>
        <p:spPr>
          <a:xfrm rot="0">
            <a:off x="12726902" y="5704238"/>
            <a:ext cx="5028300" cy="1694550"/>
          </a:xfrm>
          <a:prstGeom prst="rect">
            <a:avLst/>
          </a:prstGeom>
        </p:spPr>
        <p:txBody>
          <a:bodyPr anchor="t" rtlCol="false" tIns="0" lIns="0" bIns="0" rIns="0">
            <a:spAutoFit/>
          </a:bodyPr>
          <a:lstStyle/>
          <a:p>
            <a:pPr algn="ctr">
              <a:lnSpc>
                <a:spcPts val="3276"/>
              </a:lnSpc>
            </a:pPr>
            <a:r>
              <a:rPr lang="en-US" b="true" sz="1950">
                <a:solidFill>
                  <a:srgbClr val="5A5A4C"/>
                </a:solidFill>
                <a:latin typeface="Montserrat Bold"/>
                <a:ea typeface="Montserrat Bold"/>
                <a:cs typeface="Montserrat Bold"/>
                <a:sym typeface="Montserrat Bold"/>
              </a:rPr>
              <a:t>A falta de padronização das frequências e protocolos usados em RFID pode causar incompatibilidade entre sistemas.</a:t>
            </a:r>
          </a:p>
        </p:txBody>
      </p:sp>
      <p:sp>
        <p:nvSpPr>
          <p:cNvPr name="TextBox 18" id="18"/>
          <p:cNvSpPr txBox="true"/>
          <p:nvPr/>
        </p:nvSpPr>
        <p:spPr>
          <a:xfrm rot="0">
            <a:off x="1017507" y="8855272"/>
            <a:ext cx="16248414" cy="939932"/>
          </a:xfrm>
          <a:prstGeom prst="rect">
            <a:avLst/>
          </a:prstGeom>
        </p:spPr>
        <p:txBody>
          <a:bodyPr anchor="t" rtlCol="false" tIns="0" lIns="0" bIns="0" rIns="0">
            <a:spAutoFit/>
          </a:bodyPr>
          <a:lstStyle/>
          <a:p>
            <a:pPr algn="ctr">
              <a:lnSpc>
                <a:spcPts val="4082"/>
              </a:lnSpc>
            </a:pPr>
            <a:r>
              <a:rPr lang="en-US" sz="2700">
                <a:solidFill>
                  <a:srgbClr val="FFFFFF"/>
                </a:solidFill>
                <a:latin typeface="Montserrat"/>
                <a:ea typeface="Montserrat"/>
                <a:cs typeface="Montserrat"/>
                <a:sym typeface="Montserrat"/>
              </a:rPr>
              <a:t>A tecnologia RFID traz grandes benefícios para a segurança aeronáutica, mas sua implementação enfrenta desafios técnicos e gerenciais que precisam ser superados.</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35514" r="0" b="0"/>
          <a:stretch>
            <a:fillRect/>
          </a:stretch>
        </p:blipFill>
        <p:spPr>
          <a:xfrm flipH="false" flipV="false" rot="0">
            <a:off x="14819905" y="1230882"/>
            <a:ext cx="1867198" cy="2140568"/>
          </a:xfrm>
          <a:prstGeom prst="rect">
            <a:avLst/>
          </a:prstGeom>
        </p:spPr>
      </p:pic>
      <p:sp>
        <p:nvSpPr>
          <p:cNvPr name="TextBox 3" id="3"/>
          <p:cNvSpPr txBox="true"/>
          <p:nvPr/>
        </p:nvSpPr>
        <p:spPr>
          <a:xfrm rot="0">
            <a:off x="2697150" y="1793750"/>
            <a:ext cx="12893700" cy="1577700"/>
          </a:xfrm>
          <a:prstGeom prst="rect">
            <a:avLst/>
          </a:prstGeom>
        </p:spPr>
        <p:txBody>
          <a:bodyPr anchor="t" rtlCol="false" tIns="0" lIns="0" bIns="0" rIns="0">
            <a:spAutoFit/>
          </a:bodyPr>
          <a:lstStyle/>
          <a:p>
            <a:pPr algn="ctr">
              <a:lnSpc>
                <a:spcPts val="7228"/>
              </a:lnSpc>
            </a:pPr>
            <a:r>
              <a:rPr lang="en-US" b="true" sz="4782">
                <a:solidFill>
                  <a:srgbClr val="2A2921"/>
                </a:solidFill>
                <a:latin typeface="Montserrat Bold"/>
                <a:ea typeface="Montserrat Bold"/>
                <a:cs typeface="Montserrat Bold"/>
                <a:sym typeface="Montserrat Bold"/>
              </a:rPr>
              <a:t>OBJETIVOS COM O PROJETO</a:t>
            </a:r>
          </a:p>
          <a:p>
            <a:pPr algn="ctr">
              <a:lnSpc>
                <a:spcPts val="7228"/>
              </a:lnSpc>
            </a:pPr>
          </a:p>
          <a:p>
            <a:pPr algn="l">
              <a:lnSpc>
                <a:spcPts val="5738"/>
              </a:lnSpc>
            </a:pPr>
          </a:p>
        </p:txBody>
      </p:sp>
      <p:sp>
        <p:nvSpPr>
          <p:cNvPr name="TextBox 4" id="4"/>
          <p:cNvSpPr txBox="true"/>
          <p:nvPr/>
        </p:nvSpPr>
        <p:spPr>
          <a:xfrm rot="0">
            <a:off x="1922333" y="4295775"/>
            <a:ext cx="14768643" cy="4962525"/>
          </a:xfrm>
          <a:prstGeom prst="rect">
            <a:avLst/>
          </a:prstGeom>
        </p:spPr>
        <p:txBody>
          <a:bodyPr anchor="t" rtlCol="false" tIns="0" lIns="0" bIns="0" rIns="0">
            <a:spAutoFit/>
          </a:bodyPr>
          <a:lstStyle/>
          <a:p>
            <a:pPr algn="l" marL="730567" indent="-365284" lvl="1">
              <a:lnSpc>
                <a:spcPts val="3960"/>
              </a:lnSpc>
              <a:buFont typeface="Arial"/>
              <a:buChar char="•"/>
            </a:pPr>
            <a:r>
              <a:rPr lang="en-US" sz="3300">
                <a:solidFill>
                  <a:srgbClr val="000000"/>
                </a:solidFill>
                <a:latin typeface="Roboto"/>
                <a:ea typeface="Roboto"/>
                <a:cs typeface="Roboto"/>
                <a:sym typeface="Roboto"/>
              </a:rPr>
              <a:t>Desenvolver um controle mais assertivo e seguro das ferramentas na produção;</a:t>
            </a:r>
          </a:p>
          <a:p>
            <a:pPr algn="l" marL="730567" indent="-365284" lvl="1">
              <a:lnSpc>
                <a:spcPts val="3960"/>
              </a:lnSpc>
            </a:pPr>
          </a:p>
          <a:p>
            <a:pPr algn="l" marL="730567" indent="-365284" lvl="1">
              <a:lnSpc>
                <a:spcPts val="3960"/>
              </a:lnSpc>
              <a:buFont typeface="Arial"/>
              <a:buChar char="•"/>
            </a:pPr>
            <a:r>
              <a:rPr lang="en-US" sz="3300">
                <a:solidFill>
                  <a:srgbClr val="000000"/>
                </a:solidFill>
                <a:latin typeface="Roboto"/>
                <a:ea typeface="Roboto"/>
                <a:cs typeface="Roboto"/>
                <a:sym typeface="Roboto"/>
              </a:rPr>
              <a:t>Condicionar maior confiabilidade aos clientes, trazendo inovações para a operação;</a:t>
            </a:r>
          </a:p>
          <a:p>
            <a:pPr algn="l" marL="730567" indent="-365284" lvl="1">
              <a:lnSpc>
                <a:spcPts val="3960"/>
              </a:lnSpc>
            </a:pPr>
          </a:p>
          <a:p>
            <a:pPr algn="l" marL="730567" indent="-365284" lvl="1">
              <a:lnSpc>
                <a:spcPts val="3960"/>
              </a:lnSpc>
              <a:buFont typeface="Arial"/>
              <a:buChar char="•"/>
            </a:pPr>
            <a:r>
              <a:rPr lang="en-US" sz="3300">
                <a:solidFill>
                  <a:srgbClr val="000000"/>
                </a:solidFill>
                <a:latin typeface="Roboto"/>
                <a:ea typeface="Roboto"/>
                <a:cs typeface="Roboto"/>
                <a:sym typeface="Roboto"/>
              </a:rPr>
              <a:t>Englobar o uso do RFID para outros processos;</a:t>
            </a:r>
          </a:p>
          <a:p>
            <a:pPr algn="l" marL="730567" indent="-365284" lvl="1">
              <a:lnSpc>
                <a:spcPts val="3960"/>
              </a:lnSpc>
            </a:pPr>
          </a:p>
          <a:p>
            <a:pPr algn="l" marL="730567" indent="-365284" lvl="1">
              <a:lnSpc>
                <a:spcPts val="3960"/>
              </a:lnSpc>
              <a:buFont typeface="Arial"/>
              <a:buChar char="•"/>
            </a:pPr>
            <a:r>
              <a:rPr lang="en-US" sz="3300">
                <a:solidFill>
                  <a:srgbClr val="000000"/>
                </a:solidFill>
                <a:latin typeface="Roboto"/>
                <a:ea typeface="Roboto"/>
                <a:cs typeface="Roboto"/>
                <a:sym typeface="Roboto"/>
              </a:rPr>
              <a:t>Trazer a utilização de tecnologias eficazes de forma mais acessível e de fácil manutenção;</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99088" y="2086988"/>
            <a:ext cx="15538350" cy="6655425"/>
          </a:xfrm>
          <a:prstGeom prst="rect">
            <a:avLst/>
          </a:prstGeom>
        </p:spPr>
        <p:txBody>
          <a:bodyPr anchor="t" rtlCol="false" tIns="0" lIns="0" bIns="0" rIns="0">
            <a:spAutoFit/>
          </a:bodyPr>
          <a:lstStyle/>
          <a:p>
            <a:pPr algn="ctr">
              <a:lnSpc>
                <a:spcPts val="5940"/>
              </a:lnSpc>
            </a:pPr>
          </a:p>
          <a:p>
            <a:pPr algn="ctr">
              <a:lnSpc>
                <a:spcPts val="5940"/>
              </a:lnSpc>
            </a:pPr>
          </a:p>
          <a:p>
            <a:pPr algn="ctr">
              <a:lnSpc>
                <a:spcPts val="5940"/>
              </a:lnSpc>
            </a:pPr>
          </a:p>
          <a:p>
            <a:pPr algn="ctr">
              <a:lnSpc>
                <a:spcPts val="5940"/>
              </a:lnSpc>
            </a:pPr>
            <a:r>
              <a:rPr lang="en-US" sz="4950">
                <a:solidFill>
                  <a:srgbClr val="000000"/>
                </a:solidFill>
                <a:latin typeface="Roboto"/>
                <a:ea typeface="Roboto"/>
                <a:cs typeface="Roboto"/>
                <a:sym typeface="Roboto"/>
              </a:rPr>
              <a:t>MUITO OBRIGADO !!!</a:t>
            </a:r>
          </a:p>
          <a:p>
            <a:pPr algn="l">
              <a:lnSpc>
                <a:spcPts val="5940"/>
              </a:lnSpc>
            </a:pPr>
          </a:p>
          <a:p>
            <a:pPr algn="l">
              <a:lnSpc>
                <a:spcPts val="5940"/>
              </a:lnSpc>
            </a:pPr>
          </a:p>
        </p:txBody>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36910" r="0" b="0"/>
          <a:stretch>
            <a:fillRect/>
          </a:stretch>
        </p:blipFill>
        <p:spPr>
          <a:xfrm flipH="false" flipV="false" rot="0">
            <a:off x="8081128" y="5975221"/>
            <a:ext cx="2125744" cy="2384197"/>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16653" y="422129"/>
            <a:ext cx="2369575" cy="236957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333" t="0" r="-38333" b="0"/>
              </a:stretch>
            </a:blipFill>
          </p:spPr>
        </p:sp>
      </p:grpSp>
      <p:sp>
        <p:nvSpPr>
          <p:cNvPr name="TextBox 4" id="4"/>
          <p:cNvSpPr txBox="true"/>
          <p:nvPr/>
        </p:nvSpPr>
        <p:spPr>
          <a:xfrm rot="0">
            <a:off x="2503563" y="2205957"/>
            <a:ext cx="13533120" cy="4038600"/>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000000"/>
                </a:solidFill>
                <a:latin typeface="Arial"/>
                <a:ea typeface="Arial"/>
                <a:cs typeface="Arial"/>
                <a:sym typeface="Arial"/>
              </a:rPr>
              <a:t> </a:t>
            </a:r>
            <a:r>
              <a:rPr lang="en-US" sz="3000">
                <a:solidFill>
                  <a:srgbClr val="000000"/>
                </a:solidFill>
                <a:latin typeface="Arial"/>
                <a:ea typeface="Arial"/>
                <a:cs typeface="Arial"/>
                <a:sym typeface="Arial"/>
              </a:rPr>
              <a:t>O setor já possui gabaritos e caixas para brocas.</a:t>
            </a:r>
          </a:p>
          <a:p>
            <a:pPr algn="l" marL="647700" indent="-323850" lvl="1">
              <a:lnSpc>
                <a:spcPts val="3600"/>
              </a:lnSpc>
              <a:buFont typeface="Arial"/>
              <a:buChar char="•"/>
            </a:pPr>
            <a:r>
              <a:rPr lang="en-US" sz="3000">
                <a:solidFill>
                  <a:srgbClr val="000000"/>
                </a:solidFill>
                <a:latin typeface="Arial"/>
                <a:ea typeface="Arial"/>
                <a:cs typeface="Arial"/>
                <a:sym typeface="Arial"/>
              </a:rPr>
              <a:t> A equipe terá acesso às tintas/pigmentos necessários.</a:t>
            </a:r>
          </a:p>
          <a:p>
            <a:pPr algn="l" marL="647700" indent="-323850" lvl="1">
              <a:lnSpc>
                <a:spcPts val="3600"/>
              </a:lnSpc>
              <a:buFont typeface="Arial"/>
              <a:buChar char="•"/>
            </a:pPr>
            <a:r>
              <a:rPr lang="en-US" sz="3000">
                <a:solidFill>
                  <a:srgbClr val="000000"/>
                </a:solidFill>
                <a:latin typeface="Arial"/>
                <a:ea typeface="Arial"/>
                <a:cs typeface="Arial"/>
                <a:sym typeface="Arial"/>
              </a:rPr>
              <a:t>Trabalhadores estarão dispostos a adotar o novo padrão após treinamento.</a:t>
            </a:r>
          </a:p>
          <a:p>
            <a:pPr algn="ctr" marL="542925" indent="-271462" lvl="1">
              <a:lnSpc>
                <a:spcPts val="3600"/>
              </a:lnSpc>
            </a:pPr>
          </a:p>
          <a:p>
            <a:pPr algn="ctr" marL="977265" indent="-488632" lvl="1">
              <a:lnSpc>
                <a:spcPts val="6480"/>
              </a:lnSpc>
            </a:pPr>
            <a:r>
              <a:rPr lang="en-US" b="true" sz="5400">
                <a:solidFill>
                  <a:srgbClr val="000000"/>
                </a:solidFill>
                <a:latin typeface="Arial Bold"/>
                <a:ea typeface="Arial Bold"/>
                <a:cs typeface="Arial Bold"/>
                <a:sym typeface="Arial Bold"/>
              </a:rPr>
              <a:t>Restrições</a:t>
            </a:r>
          </a:p>
          <a:p>
            <a:pPr algn="l" marL="647700" indent="-323850" lvl="1">
              <a:lnSpc>
                <a:spcPts val="3600"/>
              </a:lnSpc>
              <a:buFont typeface="Arial"/>
              <a:buChar char="•"/>
            </a:pPr>
            <a:r>
              <a:rPr lang="en-US" sz="3000">
                <a:solidFill>
                  <a:srgbClr val="000000"/>
                </a:solidFill>
                <a:latin typeface="Arial"/>
                <a:ea typeface="Arial"/>
                <a:cs typeface="Arial"/>
                <a:sym typeface="Arial"/>
              </a:rPr>
              <a:t>Orçamento limitado para compra de tintas e materiais de sinalização.</a:t>
            </a:r>
          </a:p>
          <a:p>
            <a:pPr algn="l" marL="647700" indent="-323850" lvl="1">
              <a:lnSpc>
                <a:spcPts val="3600"/>
              </a:lnSpc>
              <a:buFont typeface="Arial"/>
              <a:buChar char="•"/>
            </a:pPr>
            <a:r>
              <a:rPr lang="en-US" sz="3000">
                <a:solidFill>
                  <a:srgbClr val="000000"/>
                </a:solidFill>
                <a:latin typeface="Arial"/>
                <a:ea typeface="Arial"/>
                <a:cs typeface="Arial"/>
                <a:sym typeface="Arial"/>
              </a:rPr>
              <a:t>Espaço físico da oficina não pode ser alterado.</a:t>
            </a:r>
          </a:p>
          <a:p>
            <a:pPr algn="l" marL="647700" indent="-323850" lvl="1">
              <a:lnSpc>
                <a:spcPts val="3600"/>
              </a:lnSpc>
              <a:buFont typeface="Arial"/>
              <a:buChar char="•"/>
            </a:pPr>
            <a:r>
              <a:rPr lang="en-US" sz="3000">
                <a:solidFill>
                  <a:srgbClr val="000000"/>
                </a:solidFill>
                <a:latin typeface="Arial"/>
                <a:ea typeface="Arial"/>
                <a:cs typeface="Arial"/>
                <a:sym typeface="Arial"/>
              </a:rPr>
              <a:t>Prazo de apenas 3 meses para validar a solução piloto.</a:t>
            </a:r>
          </a:p>
        </p:txBody>
      </p:sp>
      <p:sp>
        <p:nvSpPr>
          <p:cNvPr name="TextBox 5" id="5"/>
          <p:cNvSpPr txBox="true"/>
          <p:nvPr/>
        </p:nvSpPr>
        <p:spPr>
          <a:xfrm rot="0">
            <a:off x="7514791" y="1168767"/>
            <a:ext cx="3510664" cy="847725"/>
          </a:xfrm>
          <a:prstGeom prst="rect">
            <a:avLst/>
          </a:prstGeom>
        </p:spPr>
        <p:txBody>
          <a:bodyPr anchor="t" rtlCol="false" tIns="0" lIns="0" bIns="0" rIns="0">
            <a:spAutoFit/>
          </a:bodyPr>
          <a:lstStyle/>
          <a:p>
            <a:pPr algn="l">
              <a:lnSpc>
                <a:spcPts val="6480"/>
              </a:lnSpc>
            </a:pPr>
            <a:r>
              <a:rPr lang="en-US" sz="5400" b="true">
                <a:solidFill>
                  <a:srgbClr val="000000"/>
                </a:solidFill>
                <a:latin typeface="Arial Bold"/>
                <a:ea typeface="Arial Bold"/>
                <a:cs typeface="Arial Bold"/>
                <a:sym typeface="Arial Bold"/>
              </a:rPr>
              <a:t>Premissas</a:t>
            </a:r>
          </a:p>
        </p:txBody>
      </p:sp>
      <p:sp>
        <p:nvSpPr>
          <p:cNvPr name="TextBox 6" id="6"/>
          <p:cNvSpPr txBox="true"/>
          <p:nvPr/>
        </p:nvSpPr>
        <p:spPr>
          <a:xfrm rot="0">
            <a:off x="2503563" y="6746864"/>
            <a:ext cx="13533120" cy="2219325"/>
          </a:xfrm>
          <a:prstGeom prst="rect">
            <a:avLst/>
          </a:prstGeom>
        </p:spPr>
        <p:txBody>
          <a:bodyPr anchor="t" rtlCol="false" tIns="0" lIns="0" bIns="0" rIns="0">
            <a:spAutoFit/>
          </a:bodyPr>
          <a:lstStyle/>
          <a:p>
            <a:pPr algn="ctr">
              <a:lnSpc>
                <a:spcPts val="6480"/>
              </a:lnSpc>
            </a:pPr>
            <a:r>
              <a:rPr lang="en-US" sz="5400" b="true">
                <a:solidFill>
                  <a:srgbClr val="000000"/>
                </a:solidFill>
                <a:latin typeface="Arial Bold"/>
                <a:ea typeface="Arial Bold"/>
                <a:cs typeface="Arial Bold"/>
                <a:sym typeface="Arial Bold"/>
              </a:rPr>
              <a:t>Oportunidades</a:t>
            </a:r>
          </a:p>
          <a:p>
            <a:pPr algn="l" marL="647700" indent="-323850" lvl="1">
              <a:lnSpc>
                <a:spcPts val="3600"/>
              </a:lnSpc>
              <a:buFont typeface="Arial"/>
              <a:buChar char="•"/>
            </a:pPr>
            <a:r>
              <a:rPr lang="en-US" sz="3000">
                <a:solidFill>
                  <a:srgbClr val="000000"/>
                </a:solidFill>
                <a:latin typeface="Arial"/>
                <a:ea typeface="Arial"/>
                <a:cs typeface="Arial"/>
                <a:sym typeface="Arial"/>
              </a:rPr>
              <a:t>Redução de erros e retrabalho.</a:t>
            </a:r>
          </a:p>
          <a:p>
            <a:pPr algn="l" marL="647700" indent="-323850" lvl="1">
              <a:lnSpc>
                <a:spcPts val="3600"/>
              </a:lnSpc>
              <a:buFont typeface="Arial"/>
              <a:buChar char="•"/>
            </a:pPr>
            <a:r>
              <a:rPr lang="en-US" sz="3000">
                <a:solidFill>
                  <a:srgbClr val="000000"/>
                </a:solidFill>
                <a:latin typeface="Arial"/>
                <a:ea typeface="Arial"/>
                <a:cs typeface="Arial"/>
                <a:sym typeface="Arial"/>
              </a:rPr>
              <a:t>Padronização que pode ser replicada em outras oficinas.</a:t>
            </a:r>
          </a:p>
          <a:p>
            <a:pPr algn="l" marL="647700" indent="-323850" lvl="1">
              <a:lnSpc>
                <a:spcPts val="3600"/>
              </a:lnSpc>
              <a:buFont typeface="Arial"/>
              <a:buChar char="•"/>
            </a:pPr>
            <a:r>
              <a:rPr lang="en-US" sz="3000">
                <a:solidFill>
                  <a:srgbClr val="000000"/>
                </a:solidFill>
                <a:latin typeface="Arial"/>
                <a:ea typeface="Arial"/>
                <a:cs typeface="Arial"/>
                <a:sym typeface="Arial"/>
              </a:rPr>
              <a:t>Aumento da eficiência e segurança no processo de montagem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791334"/>
            <a:ext cx="16230600" cy="5962650"/>
          </a:xfrm>
          <a:prstGeom prst="rect">
            <a:avLst/>
          </a:prstGeom>
        </p:spPr>
        <p:txBody>
          <a:bodyPr anchor="t" rtlCol="false" tIns="0" lIns="0" bIns="0" rIns="0">
            <a:spAutoFit/>
          </a:bodyPr>
          <a:lstStyle/>
          <a:p>
            <a:pPr algn="l">
              <a:lnSpc>
                <a:spcPts val="3600"/>
              </a:lnSpc>
            </a:pPr>
            <a:r>
              <a:rPr lang="en-US" sz="3000" b="true">
                <a:solidFill>
                  <a:srgbClr val="000000"/>
                </a:solidFill>
                <a:latin typeface="Arial Bold"/>
                <a:ea typeface="Arial Bold"/>
                <a:cs typeface="Arial Bold"/>
                <a:sym typeface="Arial Bold"/>
              </a:rPr>
              <a:t>Objetivo:</a:t>
            </a:r>
          </a:p>
          <a:p>
            <a:pPr algn="l" marL="542925" indent="-271462" lvl="1">
              <a:lnSpc>
                <a:spcPts val="3600"/>
              </a:lnSpc>
              <a:buFont typeface="Arial"/>
              <a:buChar char="•"/>
            </a:pPr>
            <a:r>
              <a:rPr lang="en-US" sz="3000">
                <a:solidFill>
                  <a:srgbClr val="000000"/>
                </a:solidFill>
                <a:latin typeface="Arial"/>
                <a:ea typeface="Arial"/>
                <a:cs typeface="Arial"/>
                <a:sym typeface="Arial"/>
              </a:rPr>
              <a:t> Indicar visualmente qual broca usar em cada ponto do gabarito;</a:t>
            </a:r>
          </a:p>
          <a:p>
            <a:pPr algn="l" marL="542925" indent="-271462" lvl="1">
              <a:lnSpc>
                <a:spcPts val="3600"/>
              </a:lnSpc>
              <a:buFont typeface="Arial"/>
              <a:buChar char="•"/>
            </a:pPr>
            <a:r>
              <a:rPr lang="en-US" sz="3000">
                <a:solidFill>
                  <a:srgbClr val="000000"/>
                </a:solidFill>
                <a:latin typeface="Arial"/>
                <a:ea typeface="Arial"/>
                <a:cs typeface="Arial"/>
                <a:sym typeface="Arial"/>
              </a:rPr>
              <a:t>Facilitar a escolha da ferramenta;</a:t>
            </a:r>
          </a:p>
          <a:p>
            <a:pPr algn="l" marL="542925" indent="-271462" lvl="1">
              <a:lnSpc>
                <a:spcPts val="3600"/>
              </a:lnSpc>
              <a:buFont typeface="Arial"/>
              <a:buChar char="•"/>
            </a:pPr>
            <a:r>
              <a:rPr lang="en-US" sz="3000">
                <a:solidFill>
                  <a:srgbClr val="000000"/>
                </a:solidFill>
                <a:latin typeface="Arial"/>
                <a:ea typeface="Arial"/>
                <a:cs typeface="Arial"/>
                <a:sym typeface="Arial"/>
              </a:rPr>
              <a:t>Reduzir erros de furação.</a:t>
            </a:r>
          </a:p>
          <a:p>
            <a:pPr algn="l">
              <a:lnSpc>
                <a:spcPts val="3600"/>
              </a:lnSpc>
            </a:pPr>
          </a:p>
          <a:p>
            <a:pPr algn="l">
              <a:lnSpc>
                <a:spcPts val="3600"/>
              </a:lnSpc>
            </a:pPr>
            <a:r>
              <a:rPr lang="en-US" sz="3000" b="true">
                <a:solidFill>
                  <a:srgbClr val="000000"/>
                </a:solidFill>
                <a:latin typeface="Arial Bold"/>
                <a:ea typeface="Arial Bold"/>
                <a:cs typeface="Arial Bold"/>
                <a:sym typeface="Arial Bold"/>
              </a:rPr>
              <a:t>Como Funciona:</a:t>
            </a:r>
          </a:p>
          <a:p>
            <a:pPr algn="l" marL="647700" indent="-323850" lvl="1">
              <a:lnSpc>
                <a:spcPts val="3600"/>
              </a:lnSpc>
              <a:buFont typeface="Arial"/>
              <a:buChar char="•"/>
            </a:pPr>
            <a:r>
              <a:rPr lang="en-US" sz="3000">
                <a:solidFill>
                  <a:srgbClr val="000000"/>
                </a:solidFill>
                <a:latin typeface="Arial"/>
                <a:ea typeface="Arial"/>
                <a:cs typeface="Arial"/>
                <a:sym typeface="Arial"/>
              </a:rPr>
              <a:t>Cores aplicadas ao redor dos furos no gabarito;</a:t>
            </a:r>
          </a:p>
          <a:p>
            <a:pPr algn="l" marL="647700" indent="-323850" lvl="1">
              <a:lnSpc>
                <a:spcPts val="3600"/>
              </a:lnSpc>
              <a:buFont typeface="Arial"/>
              <a:buChar char="•"/>
            </a:pPr>
            <a:r>
              <a:rPr lang="en-US" sz="3000">
                <a:solidFill>
                  <a:srgbClr val="000000"/>
                </a:solidFill>
                <a:latin typeface="Arial"/>
                <a:ea typeface="Arial"/>
                <a:cs typeface="Arial"/>
                <a:sym typeface="Arial"/>
              </a:rPr>
              <a:t>Tarefa orientada por estímulos visuais.</a:t>
            </a:r>
          </a:p>
          <a:p>
            <a:pPr algn="l">
              <a:lnSpc>
                <a:spcPts val="3600"/>
              </a:lnSpc>
            </a:pPr>
          </a:p>
          <a:p>
            <a:pPr algn="l">
              <a:lnSpc>
                <a:spcPts val="3600"/>
              </a:lnSpc>
            </a:pPr>
            <a:r>
              <a:rPr lang="en-US" sz="3000" b="true">
                <a:solidFill>
                  <a:srgbClr val="000000"/>
                </a:solidFill>
                <a:latin typeface="Arial Bold"/>
                <a:ea typeface="Arial Bold"/>
                <a:cs typeface="Arial Bold"/>
                <a:sym typeface="Arial Bold"/>
              </a:rPr>
              <a:t>Benefícios:</a:t>
            </a:r>
            <a:r>
              <a:rPr lang="en-US" sz="3000">
                <a:solidFill>
                  <a:srgbClr val="000000"/>
                </a:solidFill>
                <a:latin typeface="Arial"/>
                <a:ea typeface="Arial"/>
                <a:cs typeface="Arial"/>
                <a:sym typeface="Arial"/>
              </a:rPr>
              <a:t> </a:t>
            </a:r>
          </a:p>
          <a:p>
            <a:pPr algn="l" marL="647700" indent="-323850" lvl="1">
              <a:lnSpc>
                <a:spcPts val="3600"/>
              </a:lnSpc>
              <a:buFont typeface="Arial"/>
              <a:buChar char="•"/>
            </a:pPr>
            <a:r>
              <a:rPr lang="en-US" sz="3000">
                <a:solidFill>
                  <a:srgbClr val="000000"/>
                </a:solidFill>
                <a:latin typeface="Arial"/>
                <a:ea typeface="Arial"/>
                <a:cs typeface="Arial"/>
                <a:sym typeface="Arial"/>
              </a:rPr>
              <a:t>Aumento da precisão;</a:t>
            </a:r>
          </a:p>
          <a:p>
            <a:pPr algn="l" marL="647700" indent="-323850" lvl="1">
              <a:lnSpc>
                <a:spcPts val="3600"/>
              </a:lnSpc>
              <a:buFont typeface="Arial"/>
              <a:buChar char="•"/>
            </a:pPr>
            <a:r>
              <a:rPr lang="en-US" sz="3000">
                <a:solidFill>
                  <a:srgbClr val="000000"/>
                </a:solidFill>
                <a:latin typeface="Arial"/>
                <a:ea typeface="Arial"/>
                <a:cs typeface="Arial"/>
                <a:sym typeface="Arial"/>
              </a:rPr>
              <a:t>Menor margem de erro;            </a:t>
            </a:r>
          </a:p>
          <a:p>
            <a:pPr algn="l" marL="647700" indent="-323850" lvl="1">
              <a:lnSpc>
                <a:spcPts val="3600"/>
              </a:lnSpc>
              <a:buFont typeface="Arial"/>
              <a:buChar char="•"/>
            </a:pPr>
            <a:r>
              <a:rPr lang="en-US" sz="3000">
                <a:solidFill>
                  <a:srgbClr val="000000"/>
                </a:solidFill>
                <a:latin typeface="Arial"/>
                <a:ea typeface="Arial"/>
                <a:cs typeface="Arial"/>
                <a:sym typeface="Arial"/>
              </a:rPr>
              <a:t>Baixo custo de implementação.</a:t>
            </a:r>
          </a:p>
        </p:txBody>
      </p:sp>
      <p:grpSp>
        <p:nvGrpSpPr>
          <p:cNvPr name="Group 3" id="3"/>
          <p:cNvGrpSpPr/>
          <p:nvPr/>
        </p:nvGrpSpPr>
        <p:grpSpPr>
          <a:xfrm rot="0">
            <a:off x="14996160" y="6995160"/>
            <a:ext cx="3291840" cy="3291840"/>
            <a:chOff x="0" y="0"/>
            <a:chExt cx="6350000" cy="6350000"/>
          </a:xfrm>
        </p:grpSpPr>
        <p:sp>
          <p:nvSpPr>
            <p:cNvPr name="Freeform 4" id="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2"/>
              <a:stretch>
                <a:fillRect l="0" t="-38888" r="0" b="-38888"/>
              </a:stretch>
            </a:blipFill>
          </p:spPr>
        </p:sp>
      </p:grpSp>
      <p:sp>
        <p:nvSpPr>
          <p:cNvPr name="TextBox 5" id="5"/>
          <p:cNvSpPr txBox="true"/>
          <p:nvPr/>
        </p:nvSpPr>
        <p:spPr>
          <a:xfrm rot="0">
            <a:off x="2779800" y="1009650"/>
            <a:ext cx="12728400" cy="742950"/>
          </a:xfrm>
          <a:prstGeom prst="rect">
            <a:avLst/>
          </a:prstGeom>
        </p:spPr>
        <p:txBody>
          <a:bodyPr anchor="t" rtlCol="false" tIns="0" lIns="0" bIns="0" rIns="0">
            <a:spAutoFit/>
          </a:bodyPr>
          <a:lstStyle/>
          <a:p>
            <a:pPr algn="l">
              <a:lnSpc>
                <a:spcPts val="5759"/>
              </a:lnSpc>
            </a:pPr>
            <a:r>
              <a:rPr lang="en-US" sz="4800" b="true">
                <a:solidFill>
                  <a:srgbClr val="000000"/>
                </a:solidFill>
                <a:latin typeface="Arial Bold"/>
                <a:ea typeface="Arial Bold"/>
                <a:cs typeface="Arial Bold"/>
                <a:sym typeface="Arial Bold"/>
              </a:rPr>
              <a:t>Padronização Visual de Gabaritos e Brocas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791334"/>
            <a:ext cx="16230600" cy="476250"/>
          </a:xfrm>
          <a:prstGeom prst="rect">
            <a:avLst/>
          </a:prstGeom>
        </p:spPr>
        <p:txBody>
          <a:bodyPr anchor="t" rtlCol="false" tIns="0" lIns="0" bIns="0" rIns="0">
            <a:spAutoFit/>
          </a:bodyPr>
          <a:lstStyle/>
          <a:p>
            <a:pPr algn="l">
              <a:lnSpc>
                <a:spcPts val="3600"/>
              </a:lnSpc>
            </a:pPr>
            <a:r>
              <a:rPr lang="en-US" sz="3000" b="true">
                <a:solidFill>
                  <a:srgbClr val="000000"/>
                </a:solidFill>
                <a:latin typeface="Arial Bold"/>
                <a:ea typeface="Arial Bold"/>
                <a:cs typeface="Arial Bold"/>
                <a:sym typeface="Arial Bold"/>
              </a:rPr>
              <a:t>Estudos: </a:t>
            </a:r>
          </a:p>
        </p:txBody>
      </p:sp>
      <p:grpSp>
        <p:nvGrpSpPr>
          <p:cNvPr name="Group 3" id="3"/>
          <p:cNvGrpSpPr/>
          <p:nvPr/>
        </p:nvGrpSpPr>
        <p:grpSpPr>
          <a:xfrm rot="0">
            <a:off x="14996160" y="6995160"/>
            <a:ext cx="3291840" cy="3291840"/>
            <a:chOff x="0" y="0"/>
            <a:chExt cx="6350000" cy="6350000"/>
          </a:xfrm>
        </p:grpSpPr>
        <p:sp>
          <p:nvSpPr>
            <p:cNvPr name="Freeform 4" id="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2"/>
              <a:stretch>
                <a:fillRect l="0" t="-38888" r="0" b="-38888"/>
              </a:stretch>
            </a:blipFill>
          </p:spPr>
        </p:sp>
      </p:grpSp>
      <p:sp>
        <p:nvSpPr>
          <p:cNvPr name="TextBox 5" id="5"/>
          <p:cNvSpPr txBox="true"/>
          <p:nvPr/>
        </p:nvSpPr>
        <p:spPr>
          <a:xfrm rot="0">
            <a:off x="2779800" y="1009650"/>
            <a:ext cx="12728400" cy="742950"/>
          </a:xfrm>
          <a:prstGeom prst="rect">
            <a:avLst/>
          </a:prstGeom>
        </p:spPr>
        <p:txBody>
          <a:bodyPr anchor="t" rtlCol="false" tIns="0" lIns="0" bIns="0" rIns="0">
            <a:spAutoFit/>
          </a:bodyPr>
          <a:lstStyle/>
          <a:p>
            <a:pPr algn="l">
              <a:lnSpc>
                <a:spcPts val="5759"/>
              </a:lnSpc>
            </a:pPr>
            <a:r>
              <a:rPr lang="en-US" sz="4800" b="true">
                <a:solidFill>
                  <a:srgbClr val="000000"/>
                </a:solidFill>
                <a:latin typeface="Arial Bold"/>
                <a:ea typeface="Arial Bold"/>
                <a:cs typeface="Arial Bold"/>
                <a:sym typeface="Arial Bold"/>
              </a:rPr>
              <a:t>Padronização Visual de Gabaritos e Brocas</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306276"/>
            <a:ext cx="14947284" cy="6334804"/>
          </a:xfrm>
          <a:prstGeom prst="rect">
            <a:avLst/>
          </a:prstGeom>
        </p:spPr>
        <p:txBody>
          <a:bodyPr anchor="t" rtlCol="false" tIns="0" lIns="0" bIns="0" rIns="0">
            <a:spAutoFit/>
          </a:bodyPr>
          <a:lstStyle/>
          <a:p>
            <a:pPr algn="l">
              <a:lnSpc>
                <a:spcPts val="3315"/>
              </a:lnSpc>
            </a:pPr>
            <a:r>
              <a:rPr lang="en-US" sz="2762" b="true">
                <a:solidFill>
                  <a:srgbClr val="000000"/>
                </a:solidFill>
                <a:latin typeface="Arial Bold"/>
                <a:ea typeface="Arial Bold"/>
                <a:cs typeface="Arial Bold"/>
                <a:sym typeface="Arial Bold"/>
              </a:rPr>
              <a:t>Daltônicos:</a:t>
            </a:r>
          </a:p>
          <a:p>
            <a:pPr algn="l">
              <a:lnSpc>
                <a:spcPts val="3315"/>
              </a:lnSpc>
            </a:pPr>
          </a:p>
          <a:p>
            <a:pPr algn="l">
              <a:lnSpc>
                <a:spcPts val="3315"/>
              </a:lnSpc>
            </a:pPr>
            <a:r>
              <a:rPr lang="en-US" sz="2762">
                <a:solidFill>
                  <a:srgbClr val="000000"/>
                </a:solidFill>
                <a:latin typeface="Arial"/>
                <a:ea typeface="Arial"/>
                <a:cs typeface="Arial"/>
                <a:sym typeface="Arial"/>
              </a:rPr>
              <a:t>Para ajudar pessoas com daltonismo a também não errarem o furo, pode ser utilizado algum símbolo, padrão ou formatos distintos que identifiquem o tamanho da broca.</a:t>
            </a:r>
          </a:p>
          <a:p>
            <a:pPr algn="l">
              <a:lnSpc>
                <a:spcPts val="3315"/>
              </a:lnSpc>
            </a:pPr>
          </a:p>
          <a:p>
            <a:pPr algn="l">
              <a:lnSpc>
                <a:spcPts val="3315"/>
              </a:lnSpc>
            </a:pPr>
            <a:r>
              <a:rPr lang="en-US" sz="2762" b="true">
                <a:solidFill>
                  <a:srgbClr val="000000"/>
                </a:solidFill>
                <a:latin typeface="Arial Bold"/>
                <a:ea typeface="Arial Bold"/>
                <a:cs typeface="Arial Bold"/>
                <a:sym typeface="Arial Bold"/>
              </a:rPr>
              <a:t>Exemplo: </a:t>
            </a:r>
          </a:p>
          <a:p>
            <a:pPr algn="l">
              <a:lnSpc>
                <a:spcPts val="3315"/>
              </a:lnSpc>
            </a:pPr>
          </a:p>
          <a:p>
            <a:pPr algn="l" marL="596488" indent="-298244" lvl="1">
              <a:lnSpc>
                <a:spcPts val="3315"/>
              </a:lnSpc>
              <a:buFont typeface="Arial"/>
              <a:buChar char="•"/>
            </a:pPr>
            <a:r>
              <a:rPr lang="en-US" sz="2762">
                <a:solidFill>
                  <a:srgbClr val="000000"/>
                </a:solidFill>
                <a:latin typeface="Arial"/>
                <a:ea typeface="Arial"/>
                <a:cs typeface="Arial"/>
                <a:sym typeface="Arial"/>
              </a:rPr>
              <a:t>Vermelho (10 mm) → círculo.</a:t>
            </a:r>
          </a:p>
          <a:p>
            <a:pPr algn="l" marL="596488" indent="-298244" lvl="1">
              <a:lnSpc>
                <a:spcPts val="3315"/>
              </a:lnSpc>
              <a:buFont typeface="Arial"/>
              <a:buChar char="•"/>
            </a:pPr>
            <a:r>
              <a:rPr lang="en-US" sz="2762">
                <a:solidFill>
                  <a:srgbClr val="000000"/>
                </a:solidFill>
                <a:latin typeface="Arial"/>
                <a:ea typeface="Arial"/>
                <a:cs typeface="Arial"/>
                <a:sym typeface="Arial"/>
              </a:rPr>
              <a:t>Azul (5mm) → triângulo.</a:t>
            </a:r>
          </a:p>
          <a:p>
            <a:pPr algn="l" marL="596488" indent="-298244" lvl="1">
              <a:lnSpc>
                <a:spcPts val="3315"/>
              </a:lnSpc>
              <a:buFont typeface="Arial"/>
              <a:buChar char="•"/>
            </a:pPr>
            <a:r>
              <a:rPr lang="en-US" sz="2762">
                <a:solidFill>
                  <a:srgbClr val="000000"/>
                </a:solidFill>
                <a:latin typeface="Arial"/>
                <a:ea typeface="Arial"/>
                <a:cs typeface="Arial"/>
                <a:sym typeface="Arial"/>
              </a:rPr>
              <a:t>Verde (8mm) → quadrado.</a:t>
            </a:r>
          </a:p>
          <a:p>
            <a:pPr algn="l" marL="596488" indent="-298244" lvl="1">
              <a:lnSpc>
                <a:spcPts val="3315"/>
              </a:lnSpc>
              <a:buFont typeface="Arial"/>
              <a:buChar char="•"/>
            </a:pPr>
            <a:r>
              <a:rPr lang="en-US" sz="2762">
                <a:solidFill>
                  <a:srgbClr val="000000"/>
                </a:solidFill>
                <a:latin typeface="Arial"/>
                <a:ea typeface="Arial"/>
                <a:cs typeface="Arial"/>
                <a:sym typeface="Arial"/>
              </a:rPr>
              <a:t>Amarelo (3mm) → losango.</a:t>
            </a:r>
          </a:p>
          <a:p>
            <a:pPr algn="l">
              <a:lnSpc>
                <a:spcPts val="3315"/>
              </a:lnSpc>
            </a:pPr>
          </a:p>
          <a:p>
            <a:pPr algn="l">
              <a:lnSpc>
                <a:spcPts val="3315"/>
              </a:lnSpc>
            </a:pPr>
            <a:r>
              <a:rPr lang="en-US" sz="2762">
                <a:solidFill>
                  <a:srgbClr val="000000"/>
                </a:solidFill>
                <a:latin typeface="Arial"/>
                <a:ea typeface="Arial"/>
                <a:cs typeface="Arial"/>
                <a:sym typeface="Arial"/>
              </a:rPr>
              <a:t>Assim, mesmo que a pessoa não perceba a diferença de cor, o símbolo visual ou formato garante a distinção.</a:t>
            </a:r>
          </a:p>
          <a:p>
            <a:pPr algn="l">
              <a:lnSpc>
                <a:spcPts val="3315"/>
              </a:lnSpc>
            </a:pPr>
          </a:p>
        </p:txBody>
      </p:sp>
      <p:grpSp>
        <p:nvGrpSpPr>
          <p:cNvPr name="Group 3" id="3"/>
          <p:cNvGrpSpPr/>
          <p:nvPr/>
        </p:nvGrpSpPr>
        <p:grpSpPr>
          <a:xfrm rot="0">
            <a:off x="14996160" y="6995160"/>
            <a:ext cx="3291840" cy="3291840"/>
            <a:chOff x="0" y="0"/>
            <a:chExt cx="6350000" cy="6350000"/>
          </a:xfrm>
        </p:grpSpPr>
        <p:sp>
          <p:nvSpPr>
            <p:cNvPr name="Freeform 4" id="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solidFill>
              <a:srgbClr val="000000">
                <a:alpha val="0"/>
              </a:srgbClr>
            </a:solidFill>
            <a:ln w="12700">
              <a:solidFill>
                <a:srgbClr val="000000"/>
              </a:solidFill>
            </a:ln>
          </p:spPr>
        </p:sp>
      </p:grpSp>
      <p:sp>
        <p:nvSpPr>
          <p:cNvPr name="TextBox 5" id="5"/>
          <p:cNvSpPr txBox="true"/>
          <p:nvPr/>
        </p:nvSpPr>
        <p:spPr>
          <a:xfrm rot="0">
            <a:off x="2779800" y="1009650"/>
            <a:ext cx="12728400" cy="742950"/>
          </a:xfrm>
          <a:prstGeom prst="rect">
            <a:avLst/>
          </a:prstGeom>
        </p:spPr>
        <p:txBody>
          <a:bodyPr anchor="t" rtlCol="false" tIns="0" lIns="0" bIns="0" rIns="0">
            <a:spAutoFit/>
          </a:bodyPr>
          <a:lstStyle/>
          <a:p>
            <a:pPr algn="l">
              <a:lnSpc>
                <a:spcPts val="5759"/>
              </a:lnSpc>
            </a:pPr>
            <a:r>
              <a:rPr lang="en-US" sz="4800" b="true">
                <a:solidFill>
                  <a:srgbClr val="000000"/>
                </a:solidFill>
                <a:latin typeface="Arial Bold"/>
                <a:ea typeface="Arial Bold"/>
                <a:cs typeface="Arial Bold"/>
                <a:sym typeface="Arial Bold"/>
              </a:rPr>
              <a:t>Padronização Visual de Gabaritos e Brocas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89664" y="6788664"/>
            <a:ext cx="3498336" cy="34983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888" t="0" r="-38888" b="0"/>
              </a:stretch>
            </a:blipFill>
          </p:spPr>
        </p:sp>
      </p:grpSp>
      <p:sp>
        <p:nvSpPr>
          <p:cNvPr name="TextBox 4" id="4"/>
          <p:cNvSpPr txBox="true"/>
          <p:nvPr/>
        </p:nvSpPr>
        <p:spPr>
          <a:xfrm rot="0">
            <a:off x="1028700" y="2820823"/>
            <a:ext cx="12134189" cy="6437477"/>
          </a:xfrm>
          <a:prstGeom prst="rect">
            <a:avLst/>
          </a:prstGeom>
        </p:spPr>
        <p:txBody>
          <a:bodyPr anchor="t" rtlCol="false" tIns="0" lIns="0" bIns="0" rIns="0">
            <a:spAutoFit/>
          </a:bodyPr>
          <a:lstStyle/>
          <a:p>
            <a:pPr algn="l">
              <a:lnSpc>
                <a:spcPts val="2842"/>
              </a:lnSpc>
            </a:pPr>
            <a:r>
              <a:rPr lang="en-US" sz="2368">
                <a:solidFill>
                  <a:srgbClr val="000000"/>
                </a:solidFill>
                <a:latin typeface="Arial"/>
                <a:ea typeface="Arial"/>
                <a:cs typeface="Arial"/>
                <a:sym typeface="Arial"/>
              </a:rPr>
              <a:t>Para a sinalização de gabaritos, é fundamental utilizar tintas que ofereçam boa aderência a diversos materiais, resistência à abrasão e a produtos químicos comuns em ambientes de produção.</a:t>
            </a:r>
          </a:p>
          <a:p>
            <a:pPr algn="l">
              <a:lnSpc>
                <a:spcPts val="2842"/>
              </a:lnSpc>
            </a:pPr>
          </a:p>
          <a:p>
            <a:pPr algn="l">
              <a:lnSpc>
                <a:spcPts val="2842"/>
              </a:lnSpc>
            </a:pPr>
            <a:r>
              <a:rPr lang="en-US" sz="2368">
                <a:solidFill>
                  <a:srgbClr val="000000"/>
                </a:solidFill>
                <a:latin typeface="Arial"/>
                <a:ea typeface="Arial"/>
                <a:cs typeface="Arial"/>
                <a:sym typeface="Arial"/>
              </a:rPr>
              <a:t>•</a:t>
            </a:r>
            <a:r>
              <a:rPr lang="en-US" sz="2368" b="true">
                <a:solidFill>
                  <a:srgbClr val="000000"/>
                </a:solidFill>
                <a:latin typeface="Arial Bold"/>
                <a:ea typeface="Arial Bold"/>
                <a:cs typeface="Arial Bold"/>
                <a:sym typeface="Arial Bold"/>
              </a:rPr>
              <a:t>Tintas Industriais de Secagem Rápida</a:t>
            </a:r>
            <a:r>
              <a:rPr lang="en-US" sz="2368">
                <a:solidFill>
                  <a:srgbClr val="000000"/>
                </a:solidFill>
                <a:latin typeface="Arial"/>
                <a:ea typeface="Arial"/>
                <a:cs typeface="Arial"/>
                <a:sym typeface="Arial"/>
              </a:rPr>
              <a:t>: Tintas à base de esmalte sintético, epóxi ou poliuretano são opções viáveis, oferecendo boa durabilidade e resistência. A escolha dependerá do material do gabarito e do ambiente de uso.</a:t>
            </a:r>
          </a:p>
          <a:p>
            <a:pPr algn="l">
              <a:lnSpc>
                <a:spcPts val="2842"/>
              </a:lnSpc>
            </a:pPr>
          </a:p>
          <a:p>
            <a:pPr algn="l">
              <a:lnSpc>
                <a:spcPts val="2842"/>
              </a:lnSpc>
            </a:pPr>
            <a:r>
              <a:rPr lang="en-US" sz="2368">
                <a:solidFill>
                  <a:srgbClr val="000000"/>
                </a:solidFill>
                <a:latin typeface="Arial"/>
                <a:ea typeface="Arial"/>
                <a:cs typeface="Arial"/>
                <a:sym typeface="Arial"/>
              </a:rPr>
              <a:t>•</a:t>
            </a:r>
            <a:r>
              <a:rPr lang="en-US" sz="2368" b="true">
                <a:solidFill>
                  <a:srgbClr val="000000"/>
                </a:solidFill>
                <a:latin typeface="Arial Bold"/>
                <a:ea typeface="Arial Bold"/>
                <a:cs typeface="Arial Bold"/>
                <a:sym typeface="Arial Bold"/>
              </a:rPr>
              <a:t>Stencils e Máscaras de Pintura</a:t>
            </a:r>
            <a:r>
              <a:rPr lang="en-US" sz="2368">
                <a:solidFill>
                  <a:srgbClr val="000000"/>
                </a:solidFill>
                <a:latin typeface="Arial"/>
                <a:ea typeface="Arial"/>
                <a:cs typeface="Arial"/>
                <a:sym typeface="Arial"/>
              </a:rPr>
              <a:t>: Para garantir a precisão e uniformidade das marcações, o uso de stencils (gabaritos de pintura) é indispensável. Estes podem ser fabricados em materiais como aço, plástico ou vinil adesivo.</a:t>
            </a:r>
          </a:p>
          <a:p>
            <a:pPr algn="l">
              <a:lnSpc>
                <a:spcPts val="2842"/>
              </a:lnSpc>
            </a:pPr>
          </a:p>
          <a:p>
            <a:pPr algn="l">
              <a:lnSpc>
                <a:spcPts val="2842"/>
              </a:lnSpc>
            </a:pPr>
            <a:r>
              <a:rPr lang="en-US" sz="2368">
                <a:solidFill>
                  <a:srgbClr val="000000"/>
                </a:solidFill>
                <a:latin typeface="Arial"/>
                <a:ea typeface="Arial"/>
                <a:cs typeface="Arial"/>
                <a:sym typeface="Arial"/>
              </a:rPr>
              <a:t>•</a:t>
            </a:r>
            <a:r>
              <a:rPr lang="en-US" sz="2368" b="true">
                <a:solidFill>
                  <a:srgbClr val="000000"/>
                </a:solidFill>
                <a:latin typeface="Arial Bold"/>
                <a:ea typeface="Arial Bold"/>
                <a:cs typeface="Arial Bold"/>
                <a:sym typeface="Arial Bold"/>
              </a:rPr>
              <a:t>Pistolas de Pintura ou Aerógrafos</a:t>
            </a:r>
            <a:r>
              <a:rPr lang="en-US" sz="2368">
                <a:solidFill>
                  <a:srgbClr val="000000"/>
                </a:solidFill>
                <a:latin typeface="Arial"/>
                <a:ea typeface="Arial"/>
                <a:cs typeface="Arial"/>
                <a:sym typeface="Arial"/>
              </a:rPr>
              <a:t>: Para aplicação eficiente e uniforme da tinta através dos stencils, pistolas de pintura de pequeno porte ou aerógrafos são recomendados. Para grandes volumes ou gabaritos maiores, equipamentos de pintura industrial (airless) podem ser considerados, mas com bicos finos para precisão.</a:t>
            </a:r>
          </a:p>
          <a:p>
            <a:pPr algn="l">
              <a:lnSpc>
                <a:spcPts val="2842"/>
              </a:lnSpc>
            </a:pPr>
          </a:p>
          <a:p>
            <a:pPr algn="l">
              <a:lnSpc>
                <a:spcPts val="2373"/>
              </a:lnSpc>
            </a:pPr>
          </a:p>
        </p:txBody>
      </p:sp>
      <p:sp>
        <p:nvSpPr>
          <p:cNvPr name="TextBox 5" id="5"/>
          <p:cNvSpPr txBox="true"/>
          <p:nvPr/>
        </p:nvSpPr>
        <p:spPr>
          <a:xfrm rot="0">
            <a:off x="2981068" y="647700"/>
            <a:ext cx="12325865" cy="742950"/>
          </a:xfrm>
          <a:prstGeom prst="rect">
            <a:avLst/>
          </a:prstGeom>
        </p:spPr>
        <p:txBody>
          <a:bodyPr anchor="t" rtlCol="false" tIns="0" lIns="0" bIns="0" rIns="0">
            <a:spAutoFit/>
          </a:bodyPr>
          <a:lstStyle/>
          <a:p>
            <a:pPr algn="ctr">
              <a:lnSpc>
                <a:spcPts val="5759"/>
              </a:lnSpc>
              <a:spcBef>
                <a:spcPct val="0"/>
              </a:spcBef>
            </a:pPr>
            <a:r>
              <a:rPr lang="en-US" b="true" sz="4800">
                <a:solidFill>
                  <a:srgbClr val="000000"/>
                </a:solidFill>
                <a:latin typeface="Arial Bold"/>
                <a:ea typeface="Arial Bold"/>
                <a:cs typeface="Arial Bold"/>
                <a:sym typeface="Arial Bold"/>
              </a:rPr>
              <a:t>Tipos de Tintas e Métodos de Aplicação: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20028" y="6919028"/>
            <a:ext cx="3367972" cy="336797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888" t="0" r="-38888" b="0"/>
              </a:stretch>
            </a:blipFill>
          </p:spPr>
        </p:sp>
      </p:grpSp>
      <p:sp>
        <p:nvSpPr>
          <p:cNvPr name="TextBox 4" id="4"/>
          <p:cNvSpPr txBox="true"/>
          <p:nvPr/>
        </p:nvSpPr>
        <p:spPr>
          <a:xfrm rot="0">
            <a:off x="1889802" y="463918"/>
            <a:ext cx="14508396" cy="1466850"/>
          </a:xfrm>
          <a:prstGeom prst="rect">
            <a:avLst/>
          </a:prstGeom>
        </p:spPr>
        <p:txBody>
          <a:bodyPr anchor="t" rtlCol="false" tIns="0" lIns="0" bIns="0" rIns="0">
            <a:spAutoFit/>
          </a:bodyPr>
          <a:lstStyle/>
          <a:p>
            <a:pPr algn="ctr">
              <a:lnSpc>
                <a:spcPts val="5759"/>
              </a:lnSpc>
              <a:spcBef>
                <a:spcPct val="0"/>
              </a:spcBef>
            </a:pPr>
            <a:r>
              <a:rPr lang="en-US" b="true" sz="4800">
                <a:solidFill>
                  <a:srgbClr val="000000"/>
                </a:solidFill>
                <a:latin typeface="Arial Bold"/>
                <a:ea typeface="Arial Bold"/>
                <a:cs typeface="Arial Bold"/>
                <a:sym typeface="Arial Bold"/>
              </a:rPr>
              <a:t>Custos de Equipamentos e Materiais para Pintura de Sinalização:</a:t>
            </a:r>
          </a:p>
        </p:txBody>
      </p:sp>
      <p:sp>
        <p:nvSpPr>
          <p:cNvPr name="TextBox 5" id="5"/>
          <p:cNvSpPr txBox="true"/>
          <p:nvPr/>
        </p:nvSpPr>
        <p:spPr>
          <a:xfrm rot="0">
            <a:off x="639599" y="2174072"/>
            <a:ext cx="12793802" cy="6313190"/>
          </a:xfrm>
          <a:prstGeom prst="rect">
            <a:avLst/>
          </a:prstGeom>
        </p:spPr>
        <p:txBody>
          <a:bodyPr anchor="t" rtlCol="false" tIns="0" lIns="0" bIns="0" rIns="0">
            <a:spAutoFit/>
          </a:bodyPr>
          <a:lstStyle/>
          <a:p>
            <a:pPr algn="l">
              <a:lnSpc>
                <a:spcPts val="3121"/>
              </a:lnSpc>
            </a:pPr>
            <a:r>
              <a:rPr lang="en-US" sz="2601" b="true">
                <a:solidFill>
                  <a:srgbClr val="000000"/>
                </a:solidFill>
                <a:latin typeface="Arial Bold"/>
                <a:ea typeface="Arial Bold"/>
                <a:cs typeface="Arial Bold"/>
                <a:sym typeface="Arial Bold"/>
              </a:rPr>
              <a:t>Tintas Industriais</a:t>
            </a:r>
            <a:r>
              <a:rPr lang="en-US" sz="2601">
                <a:solidFill>
                  <a:srgbClr val="000000"/>
                </a:solidFill>
                <a:latin typeface="Arial"/>
                <a:ea typeface="Arial"/>
                <a:cs typeface="Arial"/>
                <a:sym typeface="Arial"/>
              </a:rPr>
              <a:t>: O custo de tintas industriais de alta qualidade (esmalte, epóxi, poliuretano) varia, mas pode ser estimado em R$50 a R$200 por litro, dependendo da marca e tipo. O consumo dependerá da área a ser pintada e da frequência de repintura.</a:t>
            </a:r>
          </a:p>
          <a:p>
            <a:pPr algn="l">
              <a:lnSpc>
                <a:spcPts val="3121"/>
              </a:lnSpc>
            </a:pPr>
          </a:p>
          <a:p>
            <a:pPr algn="l">
              <a:lnSpc>
                <a:spcPts val="3121"/>
              </a:lnSpc>
            </a:pPr>
            <a:r>
              <a:rPr lang="en-US" sz="2601" b="true">
                <a:solidFill>
                  <a:srgbClr val="000000"/>
                </a:solidFill>
                <a:latin typeface="Arial Bold"/>
                <a:ea typeface="Arial Bold"/>
                <a:cs typeface="Arial Bold"/>
                <a:sym typeface="Arial Bold"/>
              </a:rPr>
              <a:t>Stencils/Gabaritos de Pintura</a:t>
            </a:r>
            <a:r>
              <a:rPr lang="en-US" sz="2601">
                <a:solidFill>
                  <a:srgbClr val="000000"/>
                </a:solidFill>
                <a:latin typeface="Arial"/>
                <a:ea typeface="Arial"/>
                <a:cs typeface="Arial"/>
                <a:sym typeface="Arial"/>
              </a:rPr>
              <a:t>: Podem ser reutilizáveis e ter custos variados. Stencils simples de plástico ou vinil podem custar de R$20 a R$100 por unidade. Stencils de metal de alta durabilidade, especialmente para marcações complexas, podem custar R$100 a R$500 ou mais por unidade, dependendo do tamanho e complexidade.</a:t>
            </a:r>
          </a:p>
          <a:p>
            <a:pPr algn="l">
              <a:lnSpc>
                <a:spcPts val="3121"/>
              </a:lnSpc>
            </a:pPr>
          </a:p>
          <a:p>
            <a:pPr algn="l">
              <a:lnSpc>
                <a:spcPts val="3121"/>
              </a:lnSpc>
            </a:pPr>
            <a:r>
              <a:rPr lang="en-US" sz="2601" b="true">
                <a:solidFill>
                  <a:srgbClr val="000000"/>
                </a:solidFill>
                <a:latin typeface="Arial Bold"/>
                <a:ea typeface="Arial Bold"/>
                <a:cs typeface="Arial Bold"/>
                <a:sym typeface="Arial Bold"/>
              </a:rPr>
              <a:t>Equipamentos de Aplicação (Pistolas/Aerógrafos):</a:t>
            </a:r>
          </a:p>
          <a:p>
            <a:pPr algn="l">
              <a:lnSpc>
                <a:spcPts val="3121"/>
              </a:lnSpc>
            </a:pPr>
          </a:p>
          <a:p>
            <a:pPr algn="l">
              <a:lnSpc>
                <a:spcPts val="3121"/>
              </a:lnSpc>
            </a:pPr>
            <a:r>
              <a:rPr lang="en-US" sz="2601">
                <a:solidFill>
                  <a:srgbClr val="000000"/>
                </a:solidFill>
                <a:latin typeface="Arial"/>
                <a:ea typeface="Arial"/>
                <a:cs typeface="Arial"/>
                <a:sym typeface="Arial"/>
              </a:rPr>
              <a:t>•Pistolas de pintura de pequeno porte ou aerógrafos: R$150 a R$800.</a:t>
            </a:r>
          </a:p>
          <a:p>
            <a:pPr algn="l">
              <a:lnSpc>
                <a:spcPts val="3121"/>
              </a:lnSpc>
            </a:pPr>
            <a:r>
              <a:rPr lang="en-US" sz="2601">
                <a:solidFill>
                  <a:srgbClr val="000000"/>
                </a:solidFill>
                <a:latin typeface="Arial"/>
                <a:ea typeface="Arial"/>
                <a:cs typeface="Arial"/>
                <a:sym typeface="Arial"/>
              </a:rPr>
              <a:t>•Compressores de ar (se não houver): R$500 a R$2.000.</a:t>
            </a:r>
          </a:p>
          <a:p>
            <a:pPr algn="l">
              <a:lnSpc>
                <a:spcPts val="3121"/>
              </a:lnSpc>
            </a:pPr>
            <a:r>
              <a:rPr lang="en-US" sz="2601">
                <a:solidFill>
                  <a:srgbClr val="000000"/>
                </a:solidFill>
                <a:latin typeface="Arial"/>
                <a:ea typeface="Arial"/>
                <a:cs typeface="Arial"/>
                <a:sym typeface="Arial"/>
              </a:rPr>
              <a:t>•Equipamentos de pintura airless (para grandes volumes, com bicos de precisão): R$1.790,00 a R$2.522,59.</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178518" y="276200"/>
            <a:ext cx="1903344" cy="939248"/>
            <a:chOff x="0" y="0"/>
            <a:chExt cx="2537792" cy="1252330"/>
          </a:xfrm>
        </p:grpSpPr>
        <p:sp>
          <p:nvSpPr>
            <p:cNvPr name="Freeform 3" id="3"/>
            <p:cNvSpPr/>
            <p:nvPr/>
          </p:nvSpPr>
          <p:spPr>
            <a:xfrm flipH="false" flipV="false" rot="0">
              <a:off x="0" y="0"/>
              <a:ext cx="2537841" cy="1252347"/>
            </a:xfrm>
            <a:custGeom>
              <a:avLst/>
              <a:gdLst/>
              <a:ahLst/>
              <a:cxnLst/>
              <a:rect r="r" b="b" t="t" l="l"/>
              <a:pathLst>
                <a:path h="1252347" w="2537841">
                  <a:moveTo>
                    <a:pt x="0" y="0"/>
                  </a:moveTo>
                  <a:lnTo>
                    <a:pt x="2537841" y="0"/>
                  </a:lnTo>
                  <a:lnTo>
                    <a:pt x="2537841" y="1252347"/>
                  </a:lnTo>
                  <a:lnTo>
                    <a:pt x="0" y="1252347"/>
                  </a:lnTo>
                  <a:lnTo>
                    <a:pt x="0" y="0"/>
                  </a:lnTo>
                  <a:close/>
                </a:path>
              </a:pathLst>
            </a:custGeom>
            <a:blipFill>
              <a:blip r:embed="rId3"/>
              <a:stretch>
                <a:fillRect l="-1403" t="0" r="-1401" b="1"/>
              </a:stretch>
            </a:blipFill>
          </p:spPr>
        </p:sp>
      </p:grpSp>
      <p:grpSp>
        <p:nvGrpSpPr>
          <p:cNvPr name="Group 4" id="4"/>
          <p:cNvGrpSpPr>
            <a:grpSpLocks noChangeAspect="true"/>
          </p:cNvGrpSpPr>
          <p:nvPr/>
        </p:nvGrpSpPr>
        <p:grpSpPr>
          <a:xfrm rot="0">
            <a:off x="12584246" y="5719995"/>
            <a:ext cx="3155857" cy="1835550"/>
            <a:chOff x="0" y="0"/>
            <a:chExt cx="4207810" cy="2447400"/>
          </a:xfrm>
        </p:grpSpPr>
        <p:sp>
          <p:nvSpPr>
            <p:cNvPr name="Freeform 5" id="5"/>
            <p:cNvSpPr/>
            <p:nvPr/>
          </p:nvSpPr>
          <p:spPr>
            <a:xfrm flipH="false" flipV="false" rot="0">
              <a:off x="0" y="0"/>
              <a:ext cx="4207764" cy="2447417"/>
            </a:xfrm>
            <a:custGeom>
              <a:avLst/>
              <a:gdLst/>
              <a:ahLst/>
              <a:cxnLst/>
              <a:rect r="r" b="b" t="t" l="l"/>
              <a:pathLst>
                <a:path h="2447417" w="4207764">
                  <a:moveTo>
                    <a:pt x="0" y="0"/>
                  </a:moveTo>
                  <a:lnTo>
                    <a:pt x="4207764" y="0"/>
                  </a:lnTo>
                  <a:lnTo>
                    <a:pt x="4207764" y="2447417"/>
                  </a:lnTo>
                  <a:lnTo>
                    <a:pt x="0" y="2447417"/>
                  </a:lnTo>
                  <a:lnTo>
                    <a:pt x="0" y="0"/>
                  </a:lnTo>
                  <a:close/>
                </a:path>
              </a:pathLst>
            </a:custGeom>
            <a:blipFill>
              <a:blip r:embed="rId4"/>
              <a:stretch>
                <a:fillRect l="0" t="0" r="-1" b="0"/>
              </a:stretch>
            </a:blipFill>
          </p:spPr>
        </p:sp>
      </p:grpSp>
      <p:grpSp>
        <p:nvGrpSpPr>
          <p:cNvPr name="Group 6" id="6"/>
          <p:cNvGrpSpPr/>
          <p:nvPr/>
        </p:nvGrpSpPr>
        <p:grpSpPr>
          <a:xfrm rot="0">
            <a:off x="91899" y="0"/>
            <a:ext cx="2343100" cy="2343100"/>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0" t="-38888" r="0" b="-38888"/>
              </a:stretch>
            </a:blipFill>
          </p:spPr>
        </p:sp>
      </p:grpSp>
      <p:sp>
        <p:nvSpPr>
          <p:cNvPr name="TextBox 8" id="8"/>
          <p:cNvSpPr txBox="true"/>
          <p:nvPr/>
        </p:nvSpPr>
        <p:spPr>
          <a:xfrm rot="0">
            <a:off x="2435000" y="6219629"/>
            <a:ext cx="10872832" cy="3248025"/>
          </a:xfrm>
          <a:prstGeom prst="rect">
            <a:avLst/>
          </a:prstGeom>
        </p:spPr>
        <p:txBody>
          <a:bodyPr anchor="t" rtlCol="false" tIns="0" lIns="0" bIns="0" rIns="0">
            <a:spAutoFit/>
          </a:bodyPr>
          <a:lstStyle/>
          <a:p>
            <a:pPr algn="l">
              <a:lnSpc>
                <a:spcPts val="2575"/>
              </a:lnSpc>
            </a:pPr>
            <a:r>
              <a:rPr lang="en-US" sz="2146">
                <a:solidFill>
                  <a:srgbClr val="000000"/>
                </a:solidFill>
                <a:latin typeface="Arial"/>
                <a:ea typeface="Arial"/>
                <a:cs typeface="Arial"/>
                <a:sym typeface="Arial"/>
              </a:rPr>
              <a:t>Product Owner: GABRIEL HOFFMANN </a:t>
            </a:r>
          </a:p>
          <a:p>
            <a:pPr algn="l">
              <a:lnSpc>
                <a:spcPts val="2575"/>
              </a:lnSpc>
            </a:pPr>
            <a:r>
              <a:rPr lang="en-US" sz="2146">
                <a:solidFill>
                  <a:srgbClr val="000000"/>
                </a:solidFill>
                <a:latin typeface="Arial"/>
                <a:ea typeface="Arial"/>
                <a:cs typeface="Arial"/>
                <a:sym typeface="Arial"/>
              </a:rPr>
              <a:t>Scrum Master1: BIANCA REIS</a:t>
            </a:r>
          </a:p>
          <a:p>
            <a:pPr algn="l">
              <a:lnSpc>
                <a:spcPts val="2575"/>
              </a:lnSpc>
            </a:pPr>
            <a:r>
              <a:rPr lang="en-US" sz="2146">
                <a:solidFill>
                  <a:srgbClr val="000000"/>
                </a:solidFill>
                <a:latin typeface="Arial"/>
                <a:ea typeface="Arial"/>
                <a:cs typeface="Arial"/>
                <a:sym typeface="Arial"/>
              </a:rPr>
              <a:t>Scrum Master 2: THAYNARA FERREIRA</a:t>
            </a:r>
          </a:p>
          <a:p>
            <a:pPr algn="l">
              <a:lnSpc>
                <a:spcPts val="2575"/>
              </a:lnSpc>
            </a:pPr>
          </a:p>
          <a:p>
            <a:pPr algn="l">
              <a:lnSpc>
                <a:spcPts val="2575"/>
              </a:lnSpc>
            </a:pPr>
            <a:r>
              <a:rPr lang="en-US" sz="2146">
                <a:solidFill>
                  <a:srgbClr val="000000"/>
                </a:solidFill>
                <a:latin typeface="Arial"/>
                <a:ea typeface="Arial"/>
                <a:cs typeface="Arial"/>
                <a:sym typeface="Arial"/>
              </a:rPr>
              <a:t>Scrum Team: </a:t>
            </a:r>
          </a:p>
          <a:p>
            <a:pPr algn="l">
              <a:lnSpc>
                <a:spcPts val="2575"/>
              </a:lnSpc>
            </a:pPr>
            <a:r>
              <a:rPr lang="en-US" sz="2146">
                <a:solidFill>
                  <a:srgbClr val="000000"/>
                </a:solidFill>
                <a:latin typeface="Arial"/>
                <a:ea typeface="Arial"/>
                <a:cs typeface="Arial"/>
                <a:sym typeface="Arial"/>
              </a:rPr>
              <a:t>ARTHUR BISPO</a:t>
            </a:r>
          </a:p>
          <a:p>
            <a:pPr algn="l">
              <a:lnSpc>
                <a:spcPts val="2575"/>
              </a:lnSpc>
            </a:pPr>
            <a:r>
              <a:rPr lang="en-US" sz="2146">
                <a:solidFill>
                  <a:srgbClr val="000000"/>
                </a:solidFill>
                <a:latin typeface="Arial"/>
                <a:ea typeface="Arial"/>
                <a:cs typeface="Arial"/>
                <a:sym typeface="Arial"/>
              </a:rPr>
              <a:t>JESIEL RIBEIRO </a:t>
            </a:r>
          </a:p>
          <a:p>
            <a:pPr algn="l">
              <a:lnSpc>
                <a:spcPts val="2575"/>
              </a:lnSpc>
            </a:pPr>
            <a:r>
              <a:rPr lang="en-US" sz="2146">
                <a:solidFill>
                  <a:srgbClr val="000000"/>
                </a:solidFill>
                <a:latin typeface="Arial"/>
                <a:ea typeface="Arial"/>
                <a:cs typeface="Arial"/>
                <a:sym typeface="Arial"/>
              </a:rPr>
              <a:t>LUCAS CALÁCIO</a:t>
            </a:r>
          </a:p>
          <a:p>
            <a:pPr algn="l">
              <a:lnSpc>
                <a:spcPts val="2575"/>
              </a:lnSpc>
            </a:pPr>
            <a:r>
              <a:rPr lang="en-US" sz="2146">
                <a:solidFill>
                  <a:srgbClr val="000000"/>
                </a:solidFill>
                <a:latin typeface="Arial"/>
                <a:ea typeface="Arial"/>
                <a:cs typeface="Arial"/>
                <a:sym typeface="Arial"/>
              </a:rPr>
              <a:t>THIAGO CUNHA </a:t>
            </a:r>
          </a:p>
          <a:p>
            <a:pPr algn="l">
              <a:lnSpc>
                <a:spcPts val="2575"/>
              </a:lnSpc>
            </a:pPr>
            <a:r>
              <a:rPr lang="en-US" sz="2146">
                <a:solidFill>
                  <a:srgbClr val="000000"/>
                </a:solidFill>
                <a:latin typeface="Arial"/>
                <a:ea typeface="Arial"/>
                <a:cs typeface="Arial"/>
                <a:sym typeface="Arial"/>
              </a:rPr>
              <a:t> </a:t>
            </a:r>
          </a:p>
        </p:txBody>
      </p:sp>
      <p:sp>
        <p:nvSpPr>
          <p:cNvPr name="TextBox 9" id="9"/>
          <p:cNvSpPr txBox="true"/>
          <p:nvPr/>
        </p:nvSpPr>
        <p:spPr>
          <a:xfrm rot="0">
            <a:off x="4427658" y="1907416"/>
            <a:ext cx="10839411" cy="712440"/>
          </a:xfrm>
          <a:prstGeom prst="rect">
            <a:avLst/>
          </a:prstGeom>
        </p:spPr>
        <p:txBody>
          <a:bodyPr anchor="t" rtlCol="false" tIns="0" lIns="0" bIns="0" rIns="0">
            <a:spAutoFit/>
          </a:bodyPr>
          <a:lstStyle/>
          <a:p>
            <a:pPr algn="l">
              <a:lnSpc>
                <a:spcPts val="5040"/>
              </a:lnSpc>
            </a:pPr>
            <a:r>
              <a:rPr lang="en-US" sz="4200">
                <a:solidFill>
                  <a:srgbClr val="000000"/>
                </a:solidFill>
                <a:latin typeface="Arial"/>
                <a:ea typeface="Arial"/>
                <a:cs typeface="Arial"/>
                <a:sym typeface="Arial"/>
              </a:rPr>
              <a:t>PROJETO INTEGRADOR - SPRINT 1 </a:t>
            </a:r>
          </a:p>
        </p:txBody>
      </p:sp>
      <p:sp>
        <p:nvSpPr>
          <p:cNvPr name="TextBox 10" id="10"/>
          <p:cNvSpPr txBox="true"/>
          <p:nvPr/>
        </p:nvSpPr>
        <p:spPr>
          <a:xfrm rot="0">
            <a:off x="11221894" y="6537462"/>
            <a:ext cx="10839411" cy="379751"/>
          </a:xfrm>
          <a:prstGeom prst="rect">
            <a:avLst/>
          </a:prstGeom>
        </p:spPr>
        <p:txBody>
          <a:bodyPr anchor="t" rtlCol="false" tIns="0" lIns="0" bIns="0" rIns="0">
            <a:spAutoFit/>
          </a:bodyPr>
          <a:lstStyle/>
          <a:p>
            <a:pPr algn="l">
              <a:lnSpc>
                <a:spcPts val="2520"/>
              </a:lnSpc>
            </a:pPr>
            <a:r>
              <a:rPr lang="en-US" sz="2100" b="true">
                <a:solidFill>
                  <a:srgbClr val="000000"/>
                </a:solidFill>
                <a:latin typeface="Arial Bold"/>
                <a:ea typeface="Arial Bold"/>
                <a:cs typeface="Arial Bold"/>
                <a:sym typeface="Arial Bold"/>
              </a:rPr>
              <a:t>Cliente:</a:t>
            </a:r>
          </a:p>
        </p:txBody>
      </p:sp>
      <p:sp>
        <p:nvSpPr>
          <p:cNvPr name="TextBox 11" id="11"/>
          <p:cNvSpPr txBox="true"/>
          <p:nvPr/>
        </p:nvSpPr>
        <p:spPr>
          <a:xfrm rot="0">
            <a:off x="2550258" y="3839969"/>
            <a:ext cx="14946249" cy="906632"/>
          </a:xfrm>
          <a:prstGeom prst="rect">
            <a:avLst/>
          </a:prstGeom>
        </p:spPr>
        <p:txBody>
          <a:bodyPr anchor="t" rtlCol="false" tIns="0" lIns="0" bIns="0" rIns="0">
            <a:spAutoFit/>
          </a:bodyPr>
          <a:lstStyle/>
          <a:p>
            <a:pPr algn="l">
              <a:lnSpc>
                <a:spcPts val="6480"/>
              </a:lnSpc>
            </a:pPr>
            <a:r>
              <a:rPr lang="en-US" sz="5400" b="true">
                <a:solidFill>
                  <a:srgbClr val="000000"/>
                </a:solidFill>
                <a:latin typeface="Arial Bold"/>
                <a:ea typeface="Arial Bold"/>
                <a:cs typeface="Arial Bold"/>
                <a:sym typeface="Arial Bold"/>
              </a:rPr>
              <a:t>Monitoramento de Ferramentas Por RFID</a:t>
            </a:r>
          </a:p>
        </p:txBody>
      </p:sp>
      <p:sp>
        <p:nvSpPr>
          <p:cNvPr name="TextBox 12" id="12"/>
          <p:cNvSpPr txBox="true"/>
          <p:nvPr/>
        </p:nvSpPr>
        <p:spPr>
          <a:xfrm rot="0">
            <a:off x="2771057" y="5564234"/>
            <a:ext cx="6435915" cy="527775"/>
          </a:xfrm>
          <a:prstGeom prst="rect">
            <a:avLst/>
          </a:prstGeom>
        </p:spPr>
        <p:txBody>
          <a:bodyPr anchor="t" rtlCol="false" tIns="0" lIns="0" bIns="0" rIns="0">
            <a:spAutoFit/>
          </a:bodyPr>
          <a:lstStyle/>
          <a:p>
            <a:pPr algn="l">
              <a:lnSpc>
                <a:spcPts val="3600"/>
              </a:lnSpc>
            </a:pPr>
            <a:r>
              <a:rPr lang="en-US" sz="3000">
                <a:solidFill>
                  <a:srgbClr val="000000"/>
                </a:solidFill>
                <a:latin typeface="Arial"/>
                <a:ea typeface="Arial"/>
                <a:cs typeface="Arial"/>
                <a:sym typeface="Arial"/>
              </a:rPr>
              <a:t>Mestres do Hangar </a:t>
            </a:r>
          </a:p>
        </p:txBody>
      </p:sp>
      <p:sp>
        <p:nvSpPr>
          <p:cNvPr name="TextBox 13" id="13"/>
          <p:cNvSpPr txBox="true"/>
          <p:nvPr/>
        </p:nvSpPr>
        <p:spPr>
          <a:xfrm rot="0">
            <a:off x="8950774" y="8953047"/>
            <a:ext cx="2145218" cy="379751"/>
          </a:xfrm>
          <a:prstGeom prst="rect">
            <a:avLst/>
          </a:prstGeom>
        </p:spPr>
        <p:txBody>
          <a:bodyPr anchor="t" rtlCol="false" tIns="0" lIns="0" bIns="0" rIns="0">
            <a:spAutoFit/>
          </a:bodyPr>
          <a:lstStyle/>
          <a:p>
            <a:pPr algn="l">
              <a:lnSpc>
                <a:spcPts val="2520"/>
              </a:lnSpc>
            </a:pPr>
            <a:r>
              <a:rPr lang="en-US" sz="2100" b="true">
                <a:solidFill>
                  <a:srgbClr val="000000"/>
                </a:solidFill>
                <a:latin typeface="Arial Bold"/>
                <a:ea typeface="Arial Bold"/>
                <a:cs typeface="Arial Bold"/>
                <a:sym typeface="Arial Bold"/>
              </a:rPr>
              <a:t>22/09/2025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DAGzpam493k</dc:identifier>
  <dcterms:modified xsi:type="dcterms:W3CDTF">2011-08-01T06:04:30Z</dcterms:modified>
  <cp:revision>1</cp:revision>
  <dc:title>Uso de RFID para Segurança Aeronáutica (1).pptx</dc:title>
</cp:coreProperties>
</file>